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5"/>
  </p:notesMasterIdLst>
  <p:sldIdLst>
    <p:sldId id="266" r:id="rId5"/>
    <p:sldId id="267" r:id="rId6"/>
    <p:sldId id="319" r:id="rId7"/>
    <p:sldId id="313" r:id="rId8"/>
    <p:sldId id="357" r:id="rId9"/>
    <p:sldId id="359" r:id="rId10"/>
    <p:sldId id="358" r:id="rId11"/>
    <p:sldId id="346" r:id="rId12"/>
    <p:sldId id="347" r:id="rId13"/>
    <p:sldId id="360" r:id="rId14"/>
    <p:sldId id="361" r:id="rId15"/>
    <p:sldId id="362" r:id="rId16"/>
    <p:sldId id="364" r:id="rId17"/>
    <p:sldId id="363" r:id="rId18"/>
    <p:sldId id="326" r:id="rId19"/>
    <p:sldId id="366" r:id="rId20"/>
    <p:sldId id="365" r:id="rId21"/>
    <p:sldId id="368" r:id="rId22"/>
    <p:sldId id="367" r:id="rId23"/>
    <p:sldId id="369" r:id="rId24"/>
    <p:sldId id="373" r:id="rId25"/>
    <p:sldId id="372" r:id="rId26"/>
    <p:sldId id="374" r:id="rId27"/>
    <p:sldId id="375" r:id="rId28"/>
    <p:sldId id="376" r:id="rId29"/>
    <p:sldId id="377" r:id="rId30"/>
    <p:sldId id="378" r:id="rId31"/>
    <p:sldId id="379" r:id="rId32"/>
    <p:sldId id="380" r:id="rId33"/>
    <p:sldId id="312" r:id="rId3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204EFD-ED94-49A5-A76F-8E4A7CAE312E}" v="2" dt="2025-05-15T12:48:13.6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8" autoAdjust="0"/>
    <p:restoredTop sz="87211" autoAdjust="0"/>
  </p:normalViewPr>
  <p:slideViewPr>
    <p:cSldViewPr snapToGrid="0" snapToObjects="1">
      <p:cViewPr varScale="1">
        <p:scale>
          <a:sx n="73" d="100"/>
          <a:sy n="73" d="100"/>
        </p:scale>
        <p:origin x="1056" y="44"/>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F61035CE-84D3-4F5D-A1A3-CC6AA540A6DC}"/>
    <pc:docChg chg="modSld">
      <pc:chgData name="Jessica Baker" userId="ec6199f2-1393-4d61-bf43-949919d0f5dc" providerId="ADAL" clId="{F61035CE-84D3-4F5D-A1A3-CC6AA540A6DC}" dt="2025-04-15T13:30:37.751" v="28" actId="20577"/>
      <pc:docMkLst>
        <pc:docMk/>
      </pc:docMkLst>
      <pc:sldChg chg="modSp mod">
        <pc:chgData name="Jessica Baker" userId="ec6199f2-1393-4d61-bf43-949919d0f5dc" providerId="ADAL" clId="{F61035CE-84D3-4F5D-A1A3-CC6AA540A6DC}" dt="2025-04-15T13:06:48.987" v="0" actId="20577"/>
        <pc:sldMkLst>
          <pc:docMk/>
          <pc:sldMk cId="2932923662" sldId="266"/>
        </pc:sldMkLst>
        <pc:spChg chg="mod">
          <ac:chgData name="Jessica Baker" userId="ec6199f2-1393-4d61-bf43-949919d0f5dc" providerId="ADAL" clId="{F61035CE-84D3-4F5D-A1A3-CC6AA540A6DC}" dt="2025-04-15T13:06:48.987" v="0" actId="20577"/>
          <ac:spMkLst>
            <pc:docMk/>
            <pc:sldMk cId="2932923662" sldId="266"/>
            <ac:spMk id="3" creationId="{EFF6BABF-6BD6-34C6-8A14-037766BAE839}"/>
          </ac:spMkLst>
        </pc:spChg>
      </pc:sldChg>
      <pc:sldChg chg="modSp mod">
        <pc:chgData name="Jessica Baker" userId="ec6199f2-1393-4d61-bf43-949919d0f5dc" providerId="ADAL" clId="{F61035CE-84D3-4F5D-A1A3-CC6AA540A6DC}" dt="2025-04-15T13:07:58.619" v="3" actId="20577"/>
        <pc:sldMkLst>
          <pc:docMk/>
          <pc:sldMk cId="3626160228" sldId="346"/>
        </pc:sldMkLst>
        <pc:spChg chg="mod">
          <ac:chgData name="Jessica Baker" userId="ec6199f2-1393-4d61-bf43-949919d0f5dc" providerId="ADAL" clId="{F61035CE-84D3-4F5D-A1A3-CC6AA540A6DC}" dt="2025-04-15T13:07:43.463" v="2" actId="20577"/>
          <ac:spMkLst>
            <pc:docMk/>
            <pc:sldMk cId="3626160228" sldId="346"/>
            <ac:spMk id="6" creationId="{1A4D5499-B519-F8C5-9CA8-FAD7BDC6AED1}"/>
          </ac:spMkLst>
        </pc:spChg>
        <pc:spChg chg="mod">
          <ac:chgData name="Jessica Baker" userId="ec6199f2-1393-4d61-bf43-949919d0f5dc" providerId="ADAL" clId="{F61035CE-84D3-4F5D-A1A3-CC6AA540A6DC}" dt="2025-04-15T13:07:58.619" v="3" actId="20577"/>
          <ac:spMkLst>
            <pc:docMk/>
            <pc:sldMk cId="3626160228" sldId="346"/>
            <ac:spMk id="7" creationId="{402D52B7-C55C-7711-00D2-AF096ECF8A3C}"/>
          </ac:spMkLst>
        </pc:spChg>
      </pc:sldChg>
      <pc:sldChg chg="modSp mod">
        <pc:chgData name="Jessica Baker" userId="ec6199f2-1393-4d61-bf43-949919d0f5dc" providerId="ADAL" clId="{F61035CE-84D3-4F5D-A1A3-CC6AA540A6DC}" dt="2025-04-15T13:11:21.982" v="6" actId="20577"/>
        <pc:sldMkLst>
          <pc:docMk/>
          <pc:sldMk cId="1579318891" sldId="347"/>
        </pc:sldMkLst>
        <pc:spChg chg="mod">
          <ac:chgData name="Jessica Baker" userId="ec6199f2-1393-4d61-bf43-949919d0f5dc" providerId="ADAL" clId="{F61035CE-84D3-4F5D-A1A3-CC6AA540A6DC}" dt="2025-04-15T13:11:21.982" v="6" actId="20577"/>
          <ac:spMkLst>
            <pc:docMk/>
            <pc:sldMk cId="1579318891" sldId="347"/>
            <ac:spMk id="9" creationId="{0C44EC3E-7EF0-09AC-9027-DDBD0C49DEF6}"/>
          </ac:spMkLst>
        </pc:spChg>
      </pc:sldChg>
      <pc:sldChg chg="modSp mod">
        <pc:chgData name="Jessica Baker" userId="ec6199f2-1393-4d61-bf43-949919d0f5dc" providerId="ADAL" clId="{F61035CE-84D3-4F5D-A1A3-CC6AA540A6DC}" dt="2025-04-15T13:14:38.469" v="17" actId="20577"/>
        <pc:sldMkLst>
          <pc:docMk/>
          <pc:sldMk cId="481647589" sldId="366"/>
        </pc:sldMkLst>
        <pc:spChg chg="mod">
          <ac:chgData name="Jessica Baker" userId="ec6199f2-1393-4d61-bf43-949919d0f5dc" providerId="ADAL" clId="{F61035CE-84D3-4F5D-A1A3-CC6AA540A6DC}" dt="2025-04-15T13:14:38.469" v="17" actId="20577"/>
          <ac:spMkLst>
            <pc:docMk/>
            <pc:sldMk cId="481647589" sldId="366"/>
            <ac:spMk id="6" creationId="{082F8121-F0AC-5099-F1F5-1014B29F36A1}"/>
          </ac:spMkLst>
        </pc:spChg>
      </pc:sldChg>
      <pc:sldChg chg="modSp mod">
        <pc:chgData name="Jessica Baker" userId="ec6199f2-1393-4d61-bf43-949919d0f5dc" providerId="ADAL" clId="{F61035CE-84D3-4F5D-A1A3-CC6AA540A6DC}" dt="2025-04-15T13:29:19.183" v="27" actId="20577"/>
        <pc:sldMkLst>
          <pc:docMk/>
          <pc:sldMk cId="649654386" sldId="376"/>
        </pc:sldMkLst>
        <pc:spChg chg="mod">
          <ac:chgData name="Jessica Baker" userId="ec6199f2-1393-4d61-bf43-949919d0f5dc" providerId="ADAL" clId="{F61035CE-84D3-4F5D-A1A3-CC6AA540A6DC}" dt="2025-04-15T13:29:19.183" v="27" actId="20577"/>
          <ac:spMkLst>
            <pc:docMk/>
            <pc:sldMk cId="649654386" sldId="376"/>
            <ac:spMk id="2" creationId="{844B5773-C539-EAC9-F076-D7043CB90181}"/>
          </ac:spMkLst>
        </pc:spChg>
      </pc:sldChg>
      <pc:sldChg chg="modSp mod">
        <pc:chgData name="Jessica Baker" userId="ec6199f2-1393-4d61-bf43-949919d0f5dc" providerId="ADAL" clId="{F61035CE-84D3-4F5D-A1A3-CC6AA540A6DC}" dt="2025-04-15T13:30:37.751" v="28" actId="20577"/>
        <pc:sldMkLst>
          <pc:docMk/>
          <pc:sldMk cId="3424503484" sldId="378"/>
        </pc:sldMkLst>
        <pc:spChg chg="mod">
          <ac:chgData name="Jessica Baker" userId="ec6199f2-1393-4d61-bf43-949919d0f5dc" providerId="ADAL" clId="{F61035CE-84D3-4F5D-A1A3-CC6AA540A6DC}" dt="2025-04-15T13:30:37.751" v="28" actId="20577"/>
          <ac:spMkLst>
            <pc:docMk/>
            <pc:sldMk cId="3424503484" sldId="378"/>
            <ac:spMk id="2" creationId="{349D2B5A-22BB-A274-2341-AFCA575675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Prompts:</a:t>
            </a:r>
          </a:p>
          <a:p>
            <a:endParaRPr lang="en-US" dirty="0">
              <a:ea typeface="Calibri"/>
              <a:cs typeface="Calibri"/>
            </a:endParaRPr>
          </a:p>
          <a:p>
            <a:r>
              <a:rPr lang="en-US">
                <a:ea typeface="Calibri"/>
                <a:cs typeface="Calibri"/>
              </a:rPr>
              <a:t>How do you feel when....</a:t>
            </a:r>
          </a:p>
          <a:p>
            <a:pPr marL="171450" indent="-171450">
              <a:buFont typeface="Calibri"/>
              <a:buChar char="-"/>
            </a:pPr>
            <a:r>
              <a:rPr lang="en-US">
                <a:ea typeface="Calibri"/>
                <a:cs typeface="Calibri"/>
              </a:rPr>
              <a:t>The weather is 75 and sunny</a:t>
            </a:r>
          </a:p>
          <a:p>
            <a:pPr marL="171450" indent="-171450">
              <a:buFont typeface="Calibri"/>
              <a:buChar char="-"/>
            </a:pPr>
            <a:r>
              <a:rPr lang="en-US">
                <a:ea typeface="Calibri"/>
                <a:cs typeface="Calibri"/>
              </a:rPr>
              <a:t>Someone in your group project isn't doing their share of the task</a:t>
            </a:r>
            <a:endParaRPr lang="en-US" dirty="0">
              <a:ea typeface="Calibri"/>
              <a:cs typeface="Calibri"/>
            </a:endParaRPr>
          </a:p>
          <a:p>
            <a:pPr marL="171450" indent="-171450">
              <a:buFont typeface="Calibri"/>
              <a:buChar char="-"/>
            </a:pPr>
            <a:r>
              <a:rPr lang="en-US">
                <a:ea typeface="Calibri"/>
                <a:cs typeface="Calibri"/>
              </a:rPr>
              <a:t>It's 15 degrees, snowy, and you still have to go to school/work</a:t>
            </a:r>
            <a:endParaRPr lang="en-US" dirty="0">
              <a:ea typeface="Calibri"/>
              <a:cs typeface="Calibri"/>
            </a:endParaRPr>
          </a:p>
          <a:p>
            <a:pPr marL="171450" indent="-171450">
              <a:buFont typeface="Calibri"/>
              <a:buChar char="-"/>
            </a:pPr>
            <a:r>
              <a:rPr lang="en-US" dirty="0">
                <a:ea typeface="Calibri"/>
                <a:cs typeface="Calibri"/>
              </a:rPr>
              <a:t>When you get a surprise </a:t>
            </a:r>
            <a:r>
              <a:rPr lang="en-US" dirty="0" err="1">
                <a:ea typeface="Calibri"/>
                <a:cs typeface="Calibri"/>
              </a:rPr>
              <a:t>venmo</a:t>
            </a:r>
            <a:r>
              <a:rPr lang="en-US">
                <a:ea typeface="Calibri"/>
                <a:cs typeface="Calibri"/>
              </a:rPr>
              <a:t> from a friend for $15</a:t>
            </a:r>
            <a:endParaRPr lang="en-US" dirty="0">
              <a:ea typeface="Calibri"/>
              <a:cs typeface="Calibri"/>
            </a:endParaRPr>
          </a:p>
          <a:p>
            <a:pPr marL="171450" indent="-171450">
              <a:buFont typeface="Calibri"/>
              <a:buChar char="-"/>
            </a:pPr>
            <a:r>
              <a:rPr lang="en-US">
                <a:ea typeface="Calibri"/>
                <a:cs typeface="Calibri"/>
              </a:rPr>
              <a:t>When your loved ones start talking about politics</a:t>
            </a:r>
            <a:endParaRPr lang="en-US" dirty="0">
              <a:ea typeface="Calibri"/>
              <a:cs typeface="Calibri"/>
            </a:endParaRPr>
          </a:p>
          <a:p>
            <a:pPr marL="171450" indent="-171450">
              <a:buFont typeface="Calibri"/>
              <a:buChar cha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18</a:t>
            </a:fld>
            <a:endParaRPr lang="en-US"/>
          </a:p>
        </p:txBody>
      </p:sp>
    </p:spTree>
    <p:extLst>
      <p:ext uri="{BB962C8B-B14F-4D97-AF65-F5344CB8AC3E}">
        <p14:creationId xmlns:p14="http://schemas.microsoft.com/office/powerpoint/2010/main" val="33635148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1.xml"/><Relationship Id="rId1" Type="http://schemas.openxmlformats.org/officeDocument/2006/relationships/video" Target="https://www.youtube.com/embed/BjXq22kkLAg?feature=oembe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11.xml"/><Relationship Id="rId1" Type="http://schemas.openxmlformats.org/officeDocument/2006/relationships/video" Target="https://www.youtube.com/embed/3_dAkDsBQyk?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emotionwheel.app/feelings_wheel_pdf" TargetMode="Externa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hyperlink" Target="https://www.forbes.com/councils/forbesbusinesscouncil/2023/07/28/active-listening-and-empathy-for-better-working-relationships/?utm_source=chatgpt.com" TargetMode="External"/><Relationship Id="rId2" Type="http://schemas.openxmlformats.org/officeDocument/2006/relationships/hyperlink" Target="https://bmcmededuc.biomedcentral.com/articles/10.1186/s12909-024-05258-9?utm_source=chatgpt.com" TargetMode="External"/><Relationship Id="rId1" Type="http://schemas.openxmlformats.org/officeDocument/2006/relationships/slideLayout" Target="../slideLayouts/slideLayout11.xml"/><Relationship Id="rId4" Type="http://schemas.openxmlformats.org/officeDocument/2006/relationships/hyperlink" Target="https://www.canr.msu.edu/news/active-listening-and-empathy-for-human-connection?utm_source=chatgpt.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5</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dirty="0">
                <a:solidFill>
                  <a:srgbClr val="253746"/>
                </a:solidFill>
                <a:latin typeface="Noto Sans"/>
                <a:ea typeface="Noto Sans"/>
                <a:cs typeface="Noto Sans"/>
              </a:rPr>
              <a:t>Module 1 Review</a:t>
            </a:r>
          </a:p>
          <a:p>
            <a:r>
              <a:rPr lang="en-US" sz="1600" dirty="0">
                <a:solidFill>
                  <a:srgbClr val="253746"/>
                </a:solidFill>
                <a:latin typeface="Noto Sans"/>
                <a:ea typeface="Noto Sans"/>
                <a:cs typeface="Noto Sans"/>
              </a:rPr>
              <a:t>Module 2.1 (Active Listening: Developing Effective Listening Skills and Demonstrating Empathy)</a:t>
            </a:r>
          </a:p>
          <a:p>
            <a:endParaRPr lang="en-US" sz="1100" dirty="0"/>
          </a:p>
          <a:p>
            <a:endParaRPr lang="en-US" dirty="0"/>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293745"/>
                </a:solidFill>
                <a:latin typeface="Noto Sans"/>
                <a:ea typeface="Noto Sans"/>
                <a:cs typeface="Noto Sans"/>
              </a:rPr>
              <a:t>Empowering Futures:</a:t>
            </a:r>
            <a:r>
              <a:rPr lang="en-US" sz="1400" dirty="0">
                <a:solidFill>
                  <a:srgbClr val="293745"/>
                </a:solidFill>
                <a:latin typeface="Noto Sans"/>
                <a:ea typeface="Noto Sans"/>
                <a:cs typeface="Noto Sans"/>
              </a:rPr>
              <a:t> A Mental Health </a:t>
            </a:r>
            <a:endParaRPr lang="en-US" sz="1400" dirty="0">
              <a:solidFill>
                <a:srgbClr val="000000"/>
              </a:solidFill>
              <a:latin typeface="Noto Sans"/>
              <a:ea typeface="Noto Sans"/>
              <a:cs typeface="Noto Sans"/>
            </a:endParaRPr>
          </a:p>
          <a:p>
            <a:r>
              <a:rPr lang="en-US" sz="1400" dirty="0">
                <a:solidFill>
                  <a:srgbClr val="293745"/>
                </a:solidFill>
                <a:latin typeface="Noto Sans"/>
                <a:ea typeface="Noto Sans"/>
                <a:cs typeface="Noto Sans"/>
              </a:rPr>
              <a:t>Pre-Apprenticeship Program for Young People</a:t>
            </a:r>
            <a:endParaRPr lang="en-US" sz="1400" dirty="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9C80-E72E-DB68-1381-A27D9D173FE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A06247B-6759-5B41-09AE-BE1FBFC16583}"/>
              </a:ext>
            </a:extLst>
          </p:cNvPr>
          <p:cNvSpPr>
            <a:spLocks noGrp="1"/>
          </p:cNvSpPr>
          <p:nvPr>
            <p:ph type="title"/>
          </p:nvPr>
        </p:nvSpPr>
        <p:spPr/>
        <p:txBody>
          <a:bodyPr/>
          <a:lstStyle/>
          <a:p>
            <a:r>
              <a:rPr lang="en-US" dirty="0">
                <a:latin typeface="Noto Sans"/>
                <a:ea typeface="Noto Sans"/>
                <a:cs typeface="Noto Sans"/>
              </a:rPr>
              <a:t>Identify - Internal Listening vs. Active Listening</a:t>
            </a:r>
            <a:endParaRPr lang="en-US" dirty="0"/>
          </a:p>
        </p:txBody>
      </p:sp>
      <p:pic>
        <p:nvPicPr>
          <p:cNvPr id="2" name="Online Media 1" title="Everyone Is Waiting To Talk About Themselves">
            <a:hlinkClick r:id="" action="ppaction://media"/>
            <a:extLst>
              <a:ext uri="{FF2B5EF4-FFF2-40B4-BE49-F238E27FC236}">
                <a16:creationId xmlns:a16="http://schemas.microsoft.com/office/drawing/2014/main" id="{1B8440EE-1CEA-10FA-30F6-E14F1F97FFF8}"/>
              </a:ext>
            </a:extLst>
          </p:cNvPr>
          <p:cNvPicPr>
            <a:picLocks noGrp="1" noRot="1" noChangeAspect="1"/>
          </p:cNvPicPr>
          <p:nvPr>
            <p:ph idx="1"/>
            <a:videoFile r:link="rId1"/>
          </p:nvPr>
        </p:nvPicPr>
        <p:blipFill>
          <a:blip r:embed="rId3"/>
          <a:stretch>
            <a:fillRect/>
          </a:stretch>
        </p:blipFill>
        <p:spPr>
          <a:xfrm>
            <a:off x="1660525" y="1235075"/>
            <a:ext cx="5824538" cy="3290888"/>
          </a:xfrm>
        </p:spPr>
      </p:pic>
    </p:spTree>
    <p:extLst>
      <p:ext uri="{BB962C8B-B14F-4D97-AF65-F5344CB8AC3E}">
        <p14:creationId xmlns:p14="http://schemas.microsoft.com/office/powerpoint/2010/main" val="2463026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88648-B973-A5C6-C186-2FDD08AD010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A37785B-5D5D-B044-43B2-B40E69027972}"/>
              </a:ext>
            </a:extLst>
          </p:cNvPr>
          <p:cNvSpPr>
            <a:spLocks noGrp="1"/>
          </p:cNvSpPr>
          <p:nvPr>
            <p:ph type="title"/>
          </p:nvPr>
        </p:nvSpPr>
        <p:spPr/>
        <p:txBody>
          <a:bodyPr/>
          <a:lstStyle/>
          <a:p>
            <a:r>
              <a:rPr lang="en-US" dirty="0">
                <a:latin typeface="Noto Sans"/>
                <a:ea typeface="Noto Sans"/>
                <a:cs typeface="Noto Sans"/>
              </a:rPr>
              <a:t>Identify - Internal Listening vs. Active Listening</a:t>
            </a:r>
            <a:endParaRPr lang="en-US" dirty="0"/>
          </a:p>
        </p:txBody>
      </p:sp>
      <p:pic>
        <p:nvPicPr>
          <p:cNvPr id="7" name="Online Media 6" title="The Big Bang Theory Active Listening - english sub">
            <a:hlinkClick r:id="" action="ppaction://media"/>
            <a:extLst>
              <a:ext uri="{FF2B5EF4-FFF2-40B4-BE49-F238E27FC236}">
                <a16:creationId xmlns:a16="http://schemas.microsoft.com/office/drawing/2014/main" id="{C67D05B9-E3EF-EB57-4413-8E44C3D8E9F5}"/>
              </a:ext>
            </a:extLst>
          </p:cNvPr>
          <p:cNvPicPr>
            <a:picLocks noGrp="1" noRot="1" noChangeAspect="1"/>
          </p:cNvPicPr>
          <p:nvPr>
            <p:ph idx="1"/>
            <a:videoFile r:link="rId1"/>
          </p:nvPr>
        </p:nvPicPr>
        <p:blipFill>
          <a:blip r:embed="rId3"/>
          <a:stretch>
            <a:fillRect/>
          </a:stretch>
        </p:blipFill>
        <p:spPr>
          <a:xfrm>
            <a:off x="1660525" y="1235075"/>
            <a:ext cx="5824538" cy="3290888"/>
          </a:xfrm>
        </p:spPr>
      </p:pic>
    </p:spTree>
    <p:extLst>
      <p:ext uri="{BB962C8B-B14F-4D97-AF65-F5344CB8AC3E}">
        <p14:creationId xmlns:p14="http://schemas.microsoft.com/office/powerpoint/2010/main" val="1478606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8B2EE0-82D6-F404-CAD5-05BE06C02803}"/>
              </a:ext>
            </a:extLst>
          </p:cNvPr>
          <p:cNvSpPr>
            <a:spLocks noGrp="1"/>
          </p:cNvSpPr>
          <p:nvPr>
            <p:ph idx="1"/>
          </p:nvPr>
        </p:nvSpPr>
        <p:spPr/>
        <p:txBody>
          <a:bodyPr vert="horz" lIns="91440" tIns="45720" rIns="91440" bIns="45720" rtlCol="0" anchor="t">
            <a:normAutofit/>
          </a:bodyPr>
          <a:lstStyle/>
          <a:p>
            <a:r>
              <a:rPr lang="en-US" sz="2000" dirty="0">
                <a:latin typeface="Noto Sans"/>
                <a:ea typeface="Noto Sans"/>
                <a:cs typeface="Noto Sans"/>
              </a:rPr>
              <a:t>Which video exemplified internal listening? How did you know?</a:t>
            </a:r>
          </a:p>
          <a:p>
            <a:pPr marL="0" indent="0">
              <a:buNone/>
            </a:pPr>
            <a:endParaRPr lang="en-US" sz="2000" dirty="0">
              <a:latin typeface="Noto Sans"/>
              <a:ea typeface="Noto Sans"/>
              <a:cs typeface="Noto Sans"/>
            </a:endParaRPr>
          </a:p>
          <a:p>
            <a:r>
              <a:rPr lang="en-US" sz="2000" dirty="0">
                <a:latin typeface="Noto Sans"/>
                <a:ea typeface="Noto Sans"/>
                <a:cs typeface="Noto Sans"/>
              </a:rPr>
              <a:t>What key parts of active listening did you see in that video?</a:t>
            </a:r>
          </a:p>
          <a:p>
            <a:pPr marL="0" indent="0">
              <a:buNone/>
            </a:pPr>
            <a:endParaRPr lang="en-US" sz="2000" dirty="0">
              <a:latin typeface="Noto Sans"/>
              <a:ea typeface="Noto Sans"/>
              <a:cs typeface="Noto Sans"/>
            </a:endParaRPr>
          </a:p>
          <a:p>
            <a:r>
              <a:rPr lang="en-US" sz="2000" dirty="0">
                <a:latin typeface="Noto Sans"/>
                <a:ea typeface="Noto Sans"/>
                <a:cs typeface="Noto Sans"/>
              </a:rPr>
              <a:t>Which type of listening do you think you use most often?</a:t>
            </a:r>
            <a:endParaRPr lang="en-US" sz="2000" dirty="0"/>
          </a:p>
        </p:txBody>
      </p:sp>
      <p:sp>
        <p:nvSpPr>
          <p:cNvPr id="3" name="Title 2">
            <a:extLst>
              <a:ext uri="{FF2B5EF4-FFF2-40B4-BE49-F238E27FC236}">
                <a16:creationId xmlns:a16="http://schemas.microsoft.com/office/drawing/2014/main" id="{48682B96-68CF-35D4-E716-A9DD2C6938E1}"/>
              </a:ext>
            </a:extLst>
          </p:cNvPr>
          <p:cNvSpPr>
            <a:spLocks noGrp="1"/>
          </p:cNvSpPr>
          <p:nvPr>
            <p:ph type="title"/>
          </p:nvPr>
        </p:nvSpPr>
        <p:spPr/>
        <p:txBody>
          <a:bodyPr/>
          <a:lstStyle/>
          <a:p>
            <a:r>
              <a:rPr lang="en-US" dirty="0"/>
              <a:t>Activity Debrief</a:t>
            </a:r>
          </a:p>
        </p:txBody>
      </p:sp>
    </p:spTree>
    <p:extLst>
      <p:ext uri="{BB962C8B-B14F-4D97-AF65-F5344CB8AC3E}">
        <p14:creationId xmlns:p14="http://schemas.microsoft.com/office/powerpoint/2010/main" val="1514194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F03B8-F74C-E03E-E3BA-4963A14FEAA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A3EA2A-2E14-048C-58C4-3DD30846905C}"/>
              </a:ext>
            </a:extLst>
          </p:cNvPr>
          <p:cNvSpPr>
            <a:spLocks noGrp="1"/>
          </p:cNvSpPr>
          <p:nvPr>
            <p:ph idx="1"/>
          </p:nvPr>
        </p:nvSpPr>
        <p:spPr>
          <a:xfrm>
            <a:off x="638556" y="1287780"/>
            <a:ext cx="3848100" cy="3238500"/>
          </a:xfrm>
        </p:spPr>
        <p:txBody>
          <a:bodyPr vert="horz" lIns="91440" tIns="45720" rIns="91440" bIns="45720" rtlCol="0" anchor="t">
            <a:normAutofit/>
          </a:bodyPr>
          <a:lstStyle/>
          <a:p>
            <a:r>
              <a:rPr lang="en-US" sz="2000" i="1" dirty="0">
                <a:latin typeface="Noto Sans"/>
                <a:ea typeface="Noto Sans"/>
                <a:cs typeface="Noto Sans"/>
              </a:rPr>
              <a:t>Paying Attention</a:t>
            </a:r>
            <a:r>
              <a:rPr lang="en-US" sz="2000" dirty="0">
                <a:latin typeface="Noto Sans"/>
                <a:ea typeface="Noto Sans"/>
                <a:cs typeface="Noto Sans"/>
              </a:rPr>
              <a:t>: Maintain eye contact, nod, and eliminate distractions.</a:t>
            </a:r>
          </a:p>
          <a:p>
            <a:pPr marL="0" indent="0">
              <a:buNone/>
            </a:pPr>
            <a:endParaRPr lang="en-US" sz="2000" dirty="0">
              <a:latin typeface="Noto Sans"/>
              <a:ea typeface="Noto Sans"/>
              <a:cs typeface="Noto Sans"/>
            </a:endParaRPr>
          </a:p>
          <a:p>
            <a:r>
              <a:rPr lang="en-US" sz="2000" i="1" dirty="0">
                <a:latin typeface="Noto Sans"/>
                <a:ea typeface="Noto Sans"/>
                <a:cs typeface="Noto Sans"/>
              </a:rPr>
              <a:t>Showing That You're Listening</a:t>
            </a:r>
            <a:r>
              <a:rPr lang="en-US" sz="2000" dirty="0">
                <a:latin typeface="Noto Sans"/>
                <a:ea typeface="Noto Sans"/>
                <a:cs typeface="Noto Sans"/>
              </a:rPr>
              <a:t>: Use verbal affirmations like "I see" or "Go on."</a:t>
            </a:r>
          </a:p>
          <a:p>
            <a:endParaRPr lang="en-US" sz="2000" dirty="0">
              <a:latin typeface="Noto Sans"/>
              <a:ea typeface="Noto Sans"/>
              <a:cs typeface="Noto Sans"/>
            </a:endParaRPr>
          </a:p>
          <a:p>
            <a:endParaRPr lang="en-US" sz="2000" dirty="0"/>
          </a:p>
        </p:txBody>
      </p:sp>
      <p:sp>
        <p:nvSpPr>
          <p:cNvPr id="3" name="Title 2">
            <a:extLst>
              <a:ext uri="{FF2B5EF4-FFF2-40B4-BE49-F238E27FC236}">
                <a16:creationId xmlns:a16="http://schemas.microsoft.com/office/drawing/2014/main" id="{191F19DA-9859-35AB-616D-A9A13BE1B146}"/>
              </a:ext>
            </a:extLst>
          </p:cNvPr>
          <p:cNvSpPr>
            <a:spLocks noGrp="1"/>
          </p:cNvSpPr>
          <p:nvPr>
            <p:ph type="title"/>
          </p:nvPr>
        </p:nvSpPr>
        <p:spPr/>
        <p:txBody>
          <a:bodyPr/>
          <a:lstStyle/>
          <a:p>
            <a:r>
              <a:rPr lang="en-US" dirty="0">
                <a:latin typeface="Noto Sans"/>
                <a:ea typeface="Noto Sans"/>
                <a:cs typeface="Noto Sans"/>
              </a:rPr>
              <a:t>Active Listening - continued</a:t>
            </a:r>
            <a:endParaRPr lang="en-US" dirty="0"/>
          </a:p>
        </p:txBody>
      </p:sp>
      <p:pic>
        <p:nvPicPr>
          <p:cNvPr id="4" name="Picture 3" descr="A person with white hair and beard&#10;&#10;AI-generated content may be incorrect.">
            <a:extLst>
              <a:ext uri="{FF2B5EF4-FFF2-40B4-BE49-F238E27FC236}">
                <a16:creationId xmlns:a16="http://schemas.microsoft.com/office/drawing/2014/main" id="{8AC38CE5-4484-FB7B-3E4E-0E9609DE5854}"/>
              </a:ext>
            </a:extLst>
          </p:cNvPr>
          <p:cNvPicPr>
            <a:picLocks noChangeAspect="1"/>
          </p:cNvPicPr>
          <p:nvPr/>
        </p:nvPicPr>
        <p:blipFill>
          <a:blip r:embed="rId2"/>
          <a:stretch>
            <a:fillRect/>
          </a:stretch>
        </p:blipFill>
        <p:spPr>
          <a:xfrm>
            <a:off x="4572000" y="1145858"/>
            <a:ext cx="3924300" cy="2844165"/>
          </a:xfrm>
          <a:prstGeom prst="rect">
            <a:avLst/>
          </a:prstGeom>
        </p:spPr>
      </p:pic>
    </p:spTree>
    <p:extLst>
      <p:ext uri="{BB962C8B-B14F-4D97-AF65-F5344CB8AC3E}">
        <p14:creationId xmlns:p14="http://schemas.microsoft.com/office/powerpoint/2010/main" val="2854648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A95EC-BA16-BFC1-E48C-C17832E2B77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0291B2-FA11-29E4-4BCE-9B8687F425C4}"/>
              </a:ext>
            </a:extLst>
          </p:cNvPr>
          <p:cNvSpPr>
            <a:spLocks noGrp="1"/>
          </p:cNvSpPr>
          <p:nvPr>
            <p:ph idx="1"/>
          </p:nvPr>
        </p:nvSpPr>
        <p:spPr>
          <a:xfrm>
            <a:off x="318516" y="1074420"/>
            <a:ext cx="4091940" cy="3246120"/>
          </a:xfrm>
        </p:spPr>
        <p:txBody>
          <a:bodyPr vert="horz" lIns="91440" tIns="45720" rIns="91440" bIns="45720" rtlCol="0" anchor="t">
            <a:normAutofit fontScale="92500" lnSpcReduction="10000"/>
          </a:bodyPr>
          <a:lstStyle/>
          <a:p>
            <a:pPr marL="0" indent="0">
              <a:buNone/>
            </a:pPr>
            <a:endParaRPr lang="en-US" dirty="0">
              <a:latin typeface="Noto Sans"/>
              <a:ea typeface="Noto Sans"/>
              <a:cs typeface="Noto Sans"/>
            </a:endParaRPr>
          </a:p>
          <a:p>
            <a:r>
              <a:rPr lang="en-US" i="1" dirty="0">
                <a:latin typeface="Noto Sans"/>
                <a:ea typeface="Noto Sans"/>
                <a:cs typeface="Noto Sans"/>
              </a:rPr>
              <a:t>Providing Feedback</a:t>
            </a:r>
            <a:r>
              <a:rPr lang="en-US" dirty="0">
                <a:latin typeface="Noto Sans"/>
                <a:ea typeface="Noto Sans"/>
                <a:cs typeface="Noto Sans"/>
              </a:rPr>
              <a:t>: Reflect on what’s said by paraphrasing.</a:t>
            </a:r>
            <a:endParaRPr lang="en-US">
              <a:latin typeface="Noto Sans"/>
              <a:ea typeface="Noto Sans"/>
              <a:cs typeface="Noto Sans"/>
            </a:endParaRPr>
          </a:p>
          <a:p>
            <a:pPr marL="0" indent="0">
              <a:buNone/>
            </a:pPr>
            <a:endParaRPr lang="en-US" dirty="0">
              <a:latin typeface="Noto Sans"/>
              <a:ea typeface="Noto Sans"/>
              <a:cs typeface="Noto Sans"/>
            </a:endParaRPr>
          </a:p>
          <a:p>
            <a:r>
              <a:rPr lang="en-US" i="1" dirty="0">
                <a:latin typeface="Noto Sans"/>
                <a:ea typeface="Noto Sans"/>
                <a:cs typeface="Noto Sans"/>
              </a:rPr>
              <a:t>Deferring Judgment</a:t>
            </a:r>
            <a:r>
              <a:rPr lang="en-US" dirty="0">
                <a:latin typeface="Noto Sans"/>
                <a:ea typeface="Noto Sans"/>
                <a:cs typeface="Noto Sans"/>
              </a:rPr>
              <a:t>: Allow the speaker to finish without interruption.</a:t>
            </a:r>
            <a:endParaRPr lang="en-US">
              <a:latin typeface="Noto Sans"/>
              <a:ea typeface="Noto Sans"/>
              <a:cs typeface="Noto Sans"/>
            </a:endParaRPr>
          </a:p>
          <a:p>
            <a:pPr marL="0" indent="0">
              <a:buNone/>
            </a:pPr>
            <a:endParaRPr lang="en-US" dirty="0">
              <a:latin typeface="Noto Sans"/>
              <a:ea typeface="Noto Sans"/>
              <a:cs typeface="Noto Sans"/>
            </a:endParaRPr>
          </a:p>
          <a:p>
            <a:r>
              <a:rPr lang="en-US" i="1" dirty="0">
                <a:latin typeface="Noto Sans"/>
                <a:ea typeface="Noto Sans"/>
                <a:cs typeface="Noto Sans"/>
              </a:rPr>
              <a:t>Responding Appropriately</a:t>
            </a:r>
            <a:r>
              <a:rPr lang="en-US" dirty="0">
                <a:latin typeface="Noto Sans"/>
                <a:ea typeface="Noto Sans"/>
                <a:cs typeface="Noto Sans"/>
              </a:rPr>
              <a:t>: Share your thoughts respectfully and empathetically.</a:t>
            </a:r>
          </a:p>
          <a:p>
            <a:endParaRPr lang="en-US" dirty="0"/>
          </a:p>
        </p:txBody>
      </p:sp>
      <p:sp>
        <p:nvSpPr>
          <p:cNvPr id="3" name="Title 2">
            <a:extLst>
              <a:ext uri="{FF2B5EF4-FFF2-40B4-BE49-F238E27FC236}">
                <a16:creationId xmlns:a16="http://schemas.microsoft.com/office/drawing/2014/main" id="{4EFD20F1-34EB-DFA7-B4FB-335BAC8FFD3D}"/>
              </a:ext>
            </a:extLst>
          </p:cNvPr>
          <p:cNvSpPr>
            <a:spLocks noGrp="1"/>
          </p:cNvSpPr>
          <p:nvPr>
            <p:ph type="title"/>
          </p:nvPr>
        </p:nvSpPr>
        <p:spPr/>
        <p:txBody>
          <a:bodyPr/>
          <a:lstStyle/>
          <a:p>
            <a:r>
              <a:rPr lang="en-US" dirty="0">
                <a:latin typeface="Noto Sans"/>
                <a:ea typeface="Noto Sans"/>
                <a:cs typeface="Noto Sans"/>
              </a:rPr>
              <a:t>Active Listening - continued</a:t>
            </a:r>
            <a:endParaRPr lang="en-US" dirty="0"/>
          </a:p>
        </p:txBody>
      </p:sp>
      <p:pic>
        <p:nvPicPr>
          <p:cNvPr id="5" name="Picture 4" descr="A person with her hand out&#10;&#10;AI-generated content may be incorrect.">
            <a:extLst>
              <a:ext uri="{FF2B5EF4-FFF2-40B4-BE49-F238E27FC236}">
                <a16:creationId xmlns:a16="http://schemas.microsoft.com/office/drawing/2014/main" id="{000B7AA5-31EC-3B69-7752-544D3774C6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81927" y="1289602"/>
            <a:ext cx="4321452" cy="2937014"/>
          </a:xfrm>
          <a:prstGeom prst="rect">
            <a:avLst/>
          </a:prstGeom>
        </p:spPr>
      </p:pic>
    </p:spTree>
    <p:extLst>
      <p:ext uri="{BB962C8B-B14F-4D97-AF65-F5344CB8AC3E}">
        <p14:creationId xmlns:p14="http://schemas.microsoft.com/office/powerpoint/2010/main" val="2371933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dirty="0">
                <a:latin typeface="Noto Sans"/>
                <a:ea typeface="Noto Sans"/>
                <a:cs typeface="Noto Sans"/>
              </a:rPr>
              <a:t>Brain (&amp; Bathroom) Break</a:t>
            </a:r>
            <a:endParaRPr lang="en-US" dirty="0"/>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Let's reconvene in 5 minutes.</a:t>
            </a:r>
            <a:endParaRPr lang="en-US" dirty="0"/>
          </a:p>
        </p:txBody>
      </p:sp>
    </p:spTree>
    <p:extLst>
      <p:ext uri="{BB962C8B-B14F-4D97-AF65-F5344CB8AC3E}">
        <p14:creationId xmlns:p14="http://schemas.microsoft.com/office/powerpoint/2010/main" val="962647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A657F-5732-0BF4-AF3D-6C7B7525C7D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EDF526-8E29-E4CC-52F6-355F400D912D}"/>
              </a:ext>
            </a:extLst>
          </p:cNvPr>
          <p:cNvSpPr>
            <a:spLocks noGrp="1"/>
          </p:cNvSpPr>
          <p:nvPr>
            <p:ph idx="1"/>
          </p:nvPr>
        </p:nvSpPr>
        <p:spPr>
          <a:xfrm>
            <a:off x="638556" y="1287780"/>
            <a:ext cx="7886700" cy="3238500"/>
          </a:xfrm>
        </p:spPr>
        <p:txBody>
          <a:bodyPr vert="horz" lIns="91440" tIns="45720" rIns="91440" bIns="45720" rtlCol="0" anchor="t">
            <a:normAutofit/>
          </a:bodyPr>
          <a:lstStyle/>
          <a:p>
            <a:r>
              <a:rPr lang="en-US" i="1" dirty="0">
                <a:latin typeface="Noto Sans"/>
                <a:ea typeface="Noto Sans"/>
                <a:cs typeface="Noto Sans"/>
              </a:rPr>
              <a:t>Pay Attention</a:t>
            </a:r>
            <a:r>
              <a:rPr lang="en-US" dirty="0">
                <a:latin typeface="Noto Sans"/>
                <a:ea typeface="Noto Sans"/>
                <a:cs typeface="Noto Sans"/>
              </a:rPr>
              <a:t>: Maintain eye contact, nod, and eliminate distractions.</a:t>
            </a:r>
          </a:p>
          <a:p>
            <a:r>
              <a:rPr lang="en-US" i="1" dirty="0">
                <a:latin typeface="Noto Sans"/>
                <a:ea typeface="Noto Sans"/>
                <a:cs typeface="Noto Sans"/>
              </a:rPr>
              <a:t>Show That You're Listening</a:t>
            </a:r>
            <a:r>
              <a:rPr lang="en-US" dirty="0">
                <a:latin typeface="Noto Sans"/>
                <a:ea typeface="Noto Sans"/>
                <a:cs typeface="Noto Sans"/>
              </a:rPr>
              <a:t>: Use verbal affirmations like "I see" or "Go on."</a:t>
            </a:r>
          </a:p>
          <a:p>
            <a:endParaRPr lang="en-US" dirty="0">
              <a:latin typeface="Noto Sans"/>
              <a:ea typeface="Noto Sans"/>
              <a:cs typeface="Noto Sans"/>
            </a:endParaRPr>
          </a:p>
          <a:p>
            <a:endParaRPr lang="en-US" dirty="0"/>
          </a:p>
        </p:txBody>
      </p:sp>
      <p:sp>
        <p:nvSpPr>
          <p:cNvPr id="3" name="Title 2">
            <a:extLst>
              <a:ext uri="{FF2B5EF4-FFF2-40B4-BE49-F238E27FC236}">
                <a16:creationId xmlns:a16="http://schemas.microsoft.com/office/drawing/2014/main" id="{21DA0285-DFA3-916E-A89A-1AA5BEC67884}"/>
              </a:ext>
            </a:extLst>
          </p:cNvPr>
          <p:cNvSpPr>
            <a:spLocks noGrp="1"/>
          </p:cNvSpPr>
          <p:nvPr>
            <p:ph type="title"/>
          </p:nvPr>
        </p:nvSpPr>
        <p:spPr/>
        <p:txBody>
          <a:bodyPr/>
          <a:lstStyle/>
          <a:p>
            <a:r>
              <a:rPr lang="en-US" dirty="0">
                <a:latin typeface="Noto Sans"/>
                <a:ea typeface="Noto Sans"/>
                <a:cs typeface="Noto Sans"/>
              </a:rPr>
              <a:t>Active Listening - Review</a:t>
            </a:r>
            <a:endParaRPr lang="en-US" dirty="0"/>
          </a:p>
        </p:txBody>
      </p:sp>
      <p:sp>
        <p:nvSpPr>
          <p:cNvPr id="6" name="Content Placeholder 1">
            <a:extLst>
              <a:ext uri="{FF2B5EF4-FFF2-40B4-BE49-F238E27FC236}">
                <a16:creationId xmlns:a16="http://schemas.microsoft.com/office/drawing/2014/main" id="{082F8121-F0AC-5099-F1F5-1014B29F36A1}"/>
              </a:ext>
            </a:extLst>
          </p:cNvPr>
          <p:cNvSpPr txBox="1">
            <a:spLocks/>
          </p:cNvSpPr>
          <p:nvPr/>
        </p:nvSpPr>
        <p:spPr>
          <a:xfrm>
            <a:off x="638556" y="1897380"/>
            <a:ext cx="7566660" cy="3246120"/>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endParaRPr lang="en-US" dirty="0">
              <a:latin typeface="Noto Sans"/>
              <a:ea typeface="Noto Sans"/>
              <a:cs typeface="Noto Sans"/>
            </a:endParaRPr>
          </a:p>
          <a:p>
            <a:r>
              <a:rPr lang="en-US" i="1" dirty="0">
                <a:latin typeface="Noto Sans"/>
                <a:ea typeface="Noto Sans"/>
                <a:cs typeface="Noto Sans"/>
              </a:rPr>
              <a:t>Provide Feedback</a:t>
            </a:r>
            <a:r>
              <a:rPr lang="en-US" dirty="0">
                <a:latin typeface="Noto Sans"/>
                <a:ea typeface="Noto Sans"/>
                <a:cs typeface="Noto Sans"/>
              </a:rPr>
              <a:t>: Reflect on what’s said by paraphrasing.</a:t>
            </a:r>
          </a:p>
          <a:p>
            <a:r>
              <a:rPr lang="en-US" i="1" dirty="0">
                <a:latin typeface="Noto Sans"/>
                <a:ea typeface="Noto Sans"/>
                <a:cs typeface="Noto Sans"/>
              </a:rPr>
              <a:t>Defer Judgment</a:t>
            </a:r>
            <a:r>
              <a:rPr lang="en-US" dirty="0">
                <a:latin typeface="Noto Sans"/>
                <a:ea typeface="Noto Sans"/>
                <a:cs typeface="Noto Sans"/>
              </a:rPr>
              <a:t>: Allow the speaker to finish without interruption.</a:t>
            </a:r>
          </a:p>
          <a:p>
            <a:r>
              <a:rPr lang="en-US" i="1" dirty="0">
                <a:latin typeface="Noto Sans"/>
                <a:ea typeface="Noto Sans"/>
                <a:cs typeface="Noto Sans"/>
              </a:rPr>
              <a:t>Respond Appropriately</a:t>
            </a:r>
            <a:r>
              <a:rPr lang="en-US" dirty="0">
                <a:latin typeface="Noto Sans"/>
                <a:ea typeface="Noto Sans"/>
                <a:cs typeface="Noto Sans"/>
              </a:rPr>
              <a:t>: Share your thoughts respectfully and empathetically.</a:t>
            </a:r>
          </a:p>
          <a:p>
            <a:endParaRPr lang="en-US" dirty="0"/>
          </a:p>
        </p:txBody>
      </p:sp>
    </p:spTree>
    <p:extLst>
      <p:ext uri="{BB962C8B-B14F-4D97-AF65-F5344CB8AC3E}">
        <p14:creationId xmlns:p14="http://schemas.microsoft.com/office/powerpoint/2010/main" val="481647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CA396DB-56AC-3014-3365-37369C4B1AC8}"/>
              </a:ext>
            </a:extLst>
          </p:cNvPr>
          <p:cNvSpPr>
            <a:spLocks noGrp="1"/>
          </p:cNvSpPr>
          <p:nvPr>
            <p:ph idx="1"/>
          </p:nvPr>
        </p:nvSpPr>
        <p:spPr>
          <a:xfrm>
            <a:off x="795" y="1289105"/>
            <a:ext cx="3121550" cy="3253740"/>
          </a:xfrm>
        </p:spPr>
        <p:txBody>
          <a:bodyPr vert="horz" lIns="91440" tIns="45720" rIns="91440" bIns="45720" rtlCol="0" anchor="t">
            <a:normAutofit/>
          </a:bodyPr>
          <a:lstStyle/>
          <a:p>
            <a:pPr lvl="1">
              <a:buFont typeface="System Font Regular" panose="020B0604020202020204" pitchFamily="34" charset="0"/>
              <a:buChar char="–"/>
            </a:pPr>
            <a:r>
              <a:rPr lang="en-US" sz="1400" i="1" dirty="0">
                <a:latin typeface="Noto Sans"/>
                <a:ea typeface="Noto Sans"/>
                <a:cs typeface="Noto Sans"/>
              </a:rPr>
              <a:t>Definition of Empathy:</a:t>
            </a:r>
            <a:r>
              <a:rPr lang="en-US" sz="1400" dirty="0">
                <a:latin typeface="Noto Sans"/>
                <a:ea typeface="Noto Sans"/>
                <a:cs typeface="Noto Sans"/>
              </a:rPr>
              <a:t> The ability to understand and share the feelings of another.</a:t>
            </a:r>
          </a:p>
          <a:p>
            <a:pPr lvl="2">
              <a:buFont typeface="System Font Regular" panose="020B0604020202020204" pitchFamily="34" charset="0"/>
              <a:buChar char="▸"/>
            </a:pPr>
            <a:r>
              <a:rPr lang="en-US" sz="1400" dirty="0">
                <a:latin typeface="Noto Sans"/>
                <a:ea typeface="Noto Sans"/>
                <a:cs typeface="Noto Sans"/>
              </a:rPr>
              <a:t>To be able to do this, we as the listener also have to be able to identify our feelings. Sometimes it's useful to have tools like the </a:t>
            </a:r>
            <a:r>
              <a:rPr lang="en-US" sz="1400" u="sng" dirty="0">
                <a:latin typeface="Noto Sans"/>
                <a:ea typeface="Noto Sans"/>
                <a:cs typeface="Noto Sans"/>
                <a:hlinkClick r:id="rId2"/>
              </a:rPr>
              <a:t>Feelings Wheel</a:t>
            </a:r>
            <a:r>
              <a:rPr lang="en-US" sz="1400" dirty="0">
                <a:latin typeface="Noto Sans"/>
                <a:ea typeface="Noto Sans"/>
                <a:cs typeface="Noto Sans"/>
              </a:rPr>
              <a:t> on standby in case you (listener) or the person speaking are struggling to identify their feelings.</a:t>
            </a:r>
          </a:p>
          <a:p>
            <a:endParaRPr lang="en-US" sz="1600" dirty="0"/>
          </a:p>
        </p:txBody>
      </p:sp>
      <p:sp>
        <p:nvSpPr>
          <p:cNvPr id="3" name="Title 2">
            <a:extLst>
              <a:ext uri="{FF2B5EF4-FFF2-40B4-BE49-F238E27FC236}">
                <a16:creationId xmlns:a16="http://schemas.microsoft.com/office/drawing/2014/main" id="{B1A8829C-4C99-C457-9988-07B9B275399F}"/>
              </a:ext>
            </a:extLst>
          </p:cNvPr>
          <p:cNvSpPr>
            <a:spLocks noGrp="1"/>
          </p:cNvSpPr>
          <p:nvPr>
            <p:ph type="title"/>
          </p:nvPr>
        </p:nvSpPr>
        <p:spPr>
          <a:xfrm>
            <a:off x="628650" y="197922"/>
            <a:ext cx="2628900" cy="625712"/>
          </a:xfrm>
        </p:spPr>
        <p:txBody>
          <a:bodyPr/>
          <a:lstStyle/>
          <a:p>
            <a:r>
              <a:rPr lang="en-US" sz="1800" dirty="0">
                <a:latin typeface="Noto Sans"/>
                <a:ea typeface="Noto Sans"/>
                <a:cs typeface="Noto Sans"/>
              </a:rPr>
              <a:t>The Role of Empathy in Active Listening</a:t>
            </a:r>
            <a:endParaRPr lang="en-US" sz="1800"/>
          </a:p>
        </p:txBody>
      </p:sp>
      <p:pic>
        <p:nvPicPr>
          <p:cNvPr id="4" name="Picture 3" descr="A colorful circle with different colored text&#10;&#10;AI-generated content may be incorrect.">
            <a:extLst>
              <a:ext uri="{FF2B5EF4-FFF2-40B4-BE49-F238E27FC236}">
                <a16:creationId xmlns:a16="http://schemas.microsoft.com/office/drawing/2014/main" id="{93FAB543-9DDE-9BCF-E214-2E5ED6A49A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06339" y="0"/>
            <a:ext cx="5434642" cy="5143500"/>
          </a:xfrm>
          <a:prstGeom prst="rect">
            <a:avLst/>
          </a:prstGeom>
        </p:spPr>
      </p:pic>
    </p:spTree>
    <p:extLst>
      <p:ext uri="{BB962C8B-B14F-4D97-AF65-F5344CB8AC3E}">
        <p14:creationId xmlns:p14="http://schemas.microsoft.com/office/powerpoint/2010/main" val="1190455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2FE1A5-E322-A319-5011-7FA13C95182F}"/>
              </a:ext>
            </a:extLst>
          </p:cNvPr>
          <p:cNvSpPr>
            <a:spLocks noGrp="1"/>
          </p:cNvSpPr>
          <p:nvPr>
            <p:ph idx="1"/>
          </p:nvPr>
        </p:nvSpPr>
        <p:spPr>
          <a:xfrm>
            <a:off x="630936" y="1177996"/>
            <a:ext cx="7886700" cy="3291840"/>
          </a:xfrm>
        </p:spPr>
        <p:txBody>
          <a:bodyPr vert="horz" lIns="91440" tIns="45720" rIns="91440" bIns="45720" rtlCol="0" anchor="t">
            <a:normAutofit/>
          </a:bodyPr>
          <a:lstStyle/>
          <a:p>
            <a:r>
              <a:rPr lang="en-US" dirty="0">
                <a:latin typeface="Noto Sans"/>
                <a:ea typeface="Noto Sans"/>
                <a:cs typeface="Noto Sans"/>
              </a:rPr>
              <a:t>Grab a partner and sit back-to-back; make sure you have your Feelings Wheel in front of you.</a:t>
            </a:r>
          </a:p>
          <a:p>
            <a:pPr marL="0" indent="0">
              <a:buNone/>
            </a:pPr>
            <a:endParaRPr lang="en-US" dirty="0">
              <a:latin typeface="Noto Sans"/>
              <a:ea typeface="Noto Sans"/>
              <a:cs typeface="Noto Sans"/>
            </a:endParaRPr>
          </a:p>
          <a:p>
            <a:r>
              <a:rPr lang="en-US" dirty="0">
                <a:latin typeface="Noto Sans"/>
                <a:ea typeface="Noto Sans"/>
                <a:cs typeface="Noto Sans"/>
              </a:rPr>
              <a:t>Listen to a series of prompts I will read out to you; after hearing each prompt, identify one of the feelings that comes to mind when hearing that prompt. Let your partner respond with another feeling. Respond back with another feeling that comes to mind.</a:t>
            </a:r>
            <a:endParaRPr lang="en-US" dirty="0"/>
          </a:p>
          <a:p>
            <a:pPr marL="0" indent="0">
              <a:buNone/>
            </a:pPr>
            <a:endParaRPr lang="en-US" dirty="0">
              <a:latin typeface="Noto Sans"/>
              <a:ea typeface="Noto Sans"/>
              <a:cs typeface="Noto Sans"/>
            </a:endParaRPr>
          </a:p>
          <a:p>
            <a:r>
              <a:rPr lang="en-US" dirty="0">
                <a:latin typeface="Noto Sans"/>
                <a:ea typeface="Noto Sans"/>
                <a:cs typeface="Noto Sans"/>
              </a:rPr>
              <a:t>Repeat!</a:t>
            </a:r>
            <a:endParaRPr lang="en-US" dirty="0"/>
          </a:p>
        </p:txBody>
      </p:sp>
      <p:sp>
        <p:nvSpPr>
          <p:cNvPr id="3" name="Title 2">
            <a:extLst>
              <a:ext uri="{FF2B5EF4-FFF2-40B4-BE49-F238E27FC236}">
                <a16:creationId xmlns:a16="http://schemas.microsoft.com/office/drawing/2014/main" id="{DFD93A22-71B7-00DC-6D46-1B0C0FBAFE46}"/>
              </a:ext>
            </a:extLst>
          </p:cNvPr>
          <p:cNvSpPr>
            <a:spLocks noGrp="1"/>
          </p:cNvSpPr>
          <p:nvPr>
            <p:ph type="title"/>
          </p:nvPr>
        </p:nvSpPr>
        <p:spPr/>
        <p:txBody>
          <a:bodyPr/>
          <a:lstStyle/>
          <a:p>
            <a:r>
              <a:rPr lang="en-US" dirty="0">
                <a:latin typeface="Noto Sans"/>
                <a:ea typeface="Noto Sans"/>
                <a:cs typeface="Noto Sans"/>
              </a:rPr>
              <a:t>Feelings Identification Exercise</a:t>
            </a:r>
            <a:endParaRPr lang="en-US" dirty="0"/>
          </a:p>
        </p:txBody>
      </p:sp>
    </p:spTree>
    <p:extLst>
      <p:ext uri="{BB962C8B-B14F-4D97-AF65-F5344CB8AC3E}">
        <p14:creationId xmlns:p14="http://schemas.microsoft.com/office/powerpoint/2010/main" val="170068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103CD-EB08-FF85-B51B-93AB9D6F092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D8E4EF-A681-E34E-7BFA-CB76954A41DD}"/>
              </a:ext>
            </a:extLst>
          </p:cNvPr>
          <p:cNvSpPr>
            <a:spLocks noGrp="1"/>
          </p:cNvSpPr>
          <p:nvPr>
            <p:ph idx="1"/>
          </p:nvPr>
        </p:nvSpPr>
        <p:spPr>
          <a:xfrm>
            <a:off x="795" y="1167185"/>
            <a:ext cx="5377070" cy="3253740"/>
          </a:xfrm>
        </p:spPr>
        <p:txBody>
          <a:bodyPr vert="horz" lIns="91440" tIns="45720" rIns="91440" bIns="45720" rtlCol="0" anchor="t">
            <a:normAutofit lnSpcReduction="10000"/>
          </a:bodyPr>
          <a:lstStyle/>
          <a:p>
            <a:pPr lvl="1">
              <a:buFont typeface="System Font Regular" panose="020B0604020202020204" pitchFamily="34" charset="0"/>
              <a:buChar char="–"/>
            </a:pPr>
            <a:r>
              <a:rPr lang="en-US" sz="1800" i="1" dirty="0">
                <a:latin typeface="Noto Sans"/>
                <a:ea typeface="Noto Sans"/>
                <a:cs typeface="Noto Sans"/>
              </a:rPr>
              <a:t>Definition of Empathy:</a:t>
            </a:r>
            <a:r>
              <a:rPr lang="en-US" sz="1800" dirty="0">
                <a:latin typeface="Noto Sans"/>
                <a:ea typeface="Noto Sans"/>
                <a:cs typeface="Noto Sans"/>
              </a:rPr>
              <a:t> The ability to understand and share the feelings of another.</a:t>
            </a:r>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i="1" dirty="0">
                <a:latin typeface="Noto Sans"/>
                <a:ea typeface="Noto Sans"/>
                <a:cs typeface="Noto Sans"/>
              </a:rPr>
              <a:t>Connection to Active Listening:</a:t>
            </a:r>
            <a:r>
              <a:rPr lang="en-US" sz="1800" dirty="0">
                <a:latin typeface="Noto Sans"/>
                <a:ea typeface="Noto Sans"/>
                <a:cs typeface="Noto Sans"/>
              </a:rPr>
              <a:t> Empathy allows listeners to connect deeply, fostering a supportive environment.</a:t>
            </a:r>
          </a:p>
          <a:p>
            <a:pPr marL="342900" lvl="1" indent="0">
              <a:buNone/>
            </a:pPr>
            <a:endParaRPr lang="en-US" sz="1800" dirty="0">
              <a:latin typeface="Noto Sans"/>
              <a:ea typeface="Noto Sans"/>
              <a:cs typeface="Noto Sans"/>
            </a:endParaRPr>
          </a:p>
          <a:p>
            <a:pPr lvl="1">
              <a:buFont typeface="System Font Regular" panose="020B0604020202020204" pitchFamily="34" charset="0"/>
              <a:buChar char="–"/>
            </a:pPr>
            <a:r>
              <a:rPr lang="en-US" sz="1800" i="1" dirty="0">
                <a:latin typeface="Noto Sans"/>
                <a:ea typeface="Noto Sans"/>
                <a:cs typeface="Noto Sans"/>
              </a:rPr>
              <a:t>Benefits:</a:t>
            </a:r>
            <a:r>
              <a:rPr lang="en-US" sz="1800" dirty="0">
                <a:latin typeface="Noto Sans"/>
                <a:ea typeface="Noto Sans"/>
                <a:cs typeface="Noto Sans"/>
              </a:rPr>
              <a:t> Builds stronger relationships, reduces conflicts, and enhances mutual understanding.</a:t>
            </a:r>
          </a:p>
          <a:p>
            <a:pPr lvl="1">
              <a:buFont typeface="System Font Regular" panose="020B0604020202020204" pitchFamily="34" charset="0"/>
              <a:buChar char="–"/>
            </a:pPr>
            <a:endParaRPr lang="en-US" sz="1400" dirty="0">
              <a:latin typeface="Noto Sans"/>
              <a:ea typeface="Noto Sans"/>
              <a:cs typeface="Noto Sans"/>
            </a:endParaRPr>
          </a:p>
        </p:txBody>
      </p:sp>
      <p:sp>
        <p:nvSpPr>
          <p:cNvPr id="3" name="Title 2">
            <a:extLst>
              <a:ext uri="{FF2B5EF4-FFF2-40B4-BE49-F238E27FC236}">
                <a16:creationId xmlns:a16="http://schemas.microsoft.com/office/drawing/2014/main" id="{54ACA80C-3F2A-9C11-08D6-3233CBAFD49F}"/>
              </a:ext>
            </a:extLst>
          </p:cNvPr>
          <p:cNvSpPr>
            <a:spLocks noGrp="1"/>
          </p:cNvSpPr>
          <p:nvPr>
            <p:ph type="title"/>
          </p:nvPr>
        </p:nvSpPr>
        <p:spPr>
          <a:xfrm>
            <a:off x="628650" y="197922"/>
            <a:ext cx="6522720" cy="625712"/>
          </a:xfrm>
        </p:spPr>
        <p:txBody>
          <a:bodyPr>
            <a:normAutofit/>
          </a:bodyPr>
          <a:lstStyle/>
          <a:p>
            <a:r>
              <a:rPr lang="en-US" dirty="0">
                <a:latin typeface="Noto Sans"/>
                <a:ea typeface="Noto Sans"/>
                <a:cs typeface="Noto Sans"/>
              </a:rPr>
              <a:t>The Role of Empathy in Active Listening</a:t>
            </a:r>
            <a:endParaRPr lang="en-US"/>
          </a:p>
        </p:txBody>
      </p:sp>
      <p:pic>
        <p:nvPicPr>
          <p:cNvPr id="5" name="Picture 4" descr="What is Empathy | How it helps to Shape your personality in ...">
            <a:extLst>
              <a:ext uri="{FF2B5EF4-FFF2-40B4-BE49-F238E27FC236}">
                <a16:creationId xmlns:a16="http://schemas.microsoft.com/office/drawing/2014/main" id="{B7340C7B-9E4C-2EDC-416B-54BAD587517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41351" y="1515717"/>
            <a:ext cx="4093265" cy="2559325"/>
          </a:xfrm>
          <a:prstGeom prst="rect">
            <a:avLst/>
          </a:prstGeom>
        </p:spPr>
      </p:pic>
    </p:spTree>
    <p:extLst>
      <p:ext uri="{BB962C8B-B14F-4D97-AF65-F5344CB8AC3E}">
        <p14:creationId xmlns:p14="http://schemas.microsoft.com/office/powerpoint/2010/main" val="2282858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dirty="0"/>
              <a:t>NIWL Registered Apprenticeships are supported by the Employment Training Administration of the U.S. Department of Labor as part of an ABA2 grant award totaling $8 million with 0% financed from non-governmental sources.</a:t>
            </a:r>
          </a:p>
          <a:p>
            <a:endParaRPr lang="en-US" sz="1400" dirty="0"/>
          </a:p>
          <a:p>
            <a:pPr algn="ctr"/>
            <a:r>
              <a:rPr lang="en-US" sz="1400"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2B8566-9F79-FB9B-830C-A34D9E90ED09}"/>
              </a:ext>
            </a:extLst>
          </p:cNvPr>
          <p:cNvSpPr>
            <a:spLocks noGrp="1"/>
          </p:cNvSpPr>
          <p:nvPr>
            <p:ph idx="1"/>
          </p:nvPr>
        </p:nvSpPr>
        <p:spPr>
          <a:xfrm>
            <a:off x="-4988" y="1118755"/>
            <a:ext cx="8900160" cy="3246120"/>
          </a:xfrm>
        </p:spPr>
        <p:txBody>
          <a:bodyPr vert="horz" lIns="91440" tIns="45720" rIns="91440" bIns="45720" rtlCol="0" anchor="t">
            <a:noAutofit/>
          </a:bodyPr>
          <a:lstStyle/>
          <a:p>
            <a:pPr marL="857250" lvl="1" indent="-342900">
              <a:buFont typeface="Arial"/>
              <a:buChar char="•"/>
            </a:pPr>
            <a:r>
              <a:rPr lang="en-US" sz="1800" i="1" dirty="0">
                <a:latin typeface="Noto Sans"/>
                <a:ea typeface="Noto Sans"/>
                <a:cs typeface="Noto Sans"/>
              </a:rPr>
              <a:t>Engage in Mindfulness Practices:</a:t>
            </a:r>
            <a:r>
              <a:rPr lang="en-US" sz="1800" dirty="0">
                <a:latin typeface="Noto Sans"/>
                <a:ea typeface="Noto Sans"/>
                <a:cs typeface="Noto Sans"/>
              </a:rPr>
              <a:t> Stay present in the conversation.</a:t>
            </a:r>
            <a:endParaRPr lang="en-US" sz="1400"/>
          </a:p>
          <a:p>
            <a:pPr marL="800100" lvl="1" indent="-285750">
              <a:buFont typeface="Arial"/>
              <a:buChar char="•"/>
            </a:pPr>
            <a:endParaRPr lang="en-US" sz="1000" dirty="0">
              <a:latin typeface="Noto Sans"/>
              <a:ea typeface="Noto Sans"/>
              <a:cs typeface="Noto Sans"/>
            </a:endParaRPr>
          </a:p>
          <a:p>
            <a:pPr marL="857250" lvl="1" indent="-342900">
              <a:buFont typeface="Arial"/>
              <a:buChar char="•"/>
            </a:pPr>
            <a:r>
              <a:rPr lang="en-US" sz="1800" i="1" dirty="0">
                <a:latin typeface="Noto Sans"/>
                <a:ea typeface="Noto Sans"/>
                <a:cs typeface="Noto Sans"/>
              </a:rPr>
              <a:t>Use Open-Ended Questions:</a:t>
            </a:r>
            <a:r>
              <a:rPr lang="en-US" sz="1800" dirty="0">
                <a:latin typeface="Noto Sans"/>
                <a:ea typeface="Noto Sans"/>
                <a:cs typeface="Noto Sans"/>
              </a:rPr>
              <a:t> Encourage elaboration and deeper discussion.</a:t>
            </a:r>
          </a:p>
          <a:p>
            <a:pPr marL="1200150" lvl="2" indent="-342900">
              <a:buFont typeface="Wingdings"/>
              <a:buChar char="§"/>
            </a:pPr>
            <a:r>
              <a:rPr lang="en-US" sz="1400" dirty="0">
                <a:latin typeface="Noto Sans"/>
                <a:ea typeface="Noto Sans"/>
                <a:cs typeface="Noto Sans"/>
              </a:rPr>
              <a:t>Can you tell me more about what you just said? </a:t>
            </a:r>
            <a:endParaRPr lang="en-US" sz="1400" dirty="0"/>
          </a:p>
          <a:p>
            <a:pPr marL="1200150" lvl="2" indent="-342900">
              <a:buFont typeface="Wingdings"/>
              <a:buChar char="§"/>
            </a:pPr>
            <a:r>
              <a:rPr lang="en-US" sz="1400" dirty="0">
                <a:latin typeface="Noto Sans"/>
                <a:ea typeface="Noto Sans"/>
                <a:cs typeface="Noto Sans"/>
              </a:rPr>
              <a:t>Can you clarify what you mean when you say "___"?)</a:t>
            </a:r>
            <a:endParaRPr lang="en-US" sz="1400" dirty="0"/>
          </a:p>
          <a:p>
            <a:pPr lvl="2" indent="0">
              <a:buNone/>
            </a:pPr>
            <a:endParaRPr lang="en-US" sz="1050" dirty="0">
              <a:latin typeface="Noto Sans"/>
              <a:ea typeface="Noto Sans"/>
              <a:cs typeface="Noto Sans"/>
            </a:endParaRPr>
          </a:p>
          <a:p>
            <a:pPr marL="857250" lvl="1" indent="-342900">
              <a:buFont typeface="Arial"/>
              <a:buChar char="•"/>
            </a:pPr>
            <a:r>
              <a:rPr lang="en-US" sz="1800" i="1" dirty="0">
                <a:latin typeface="Noto Sans"/>
                <a:ea typeface="Noto Sans"/>
                <a:cs typeface="Noto Sans"/>
              </a:rPr>
              <a:t>Embody Reflective Listening:</a:t>
            </a:r>
            <a:r>
              <a:rPr lang="en-US" sz="1800" dirty="0">
                <a:latin typeface="Noto Sans"/>
                <a:ea typeface="Noto Sans"/>
                <a:cs typeface="Noto Sans"/>
              </a:rPr>
              <a:t> Mirror the speaker’s emotions and content.</a:t>
            </a:r>
          </a:p>
          <a:p>
            <a:pPr marL="800100" lvl="1" indent="-285750">
              <a:buFont typeface="Arial"/>
              <a:buChar char="•"/>
            </a:pPr>
            <a:endParaRPr lang="en-US" sz="900" dirty="0">
              <a:latin typeface="Noto Sans"/>
              <a:ea typeface="Noto Sans"/>
              <a:cs typeface="Noto Sans"/>
            </a:endParaRPr>
          </a:p>
          <a:p>
            <a:pPr marL="857250" lvl="1" indent="-342900">
              <a:buFont typeface="Arial"/>
              <a:buChar char="•"/>
            </a:pPr>
            <a:r>
              <a:rPr lang="en-US" sz="1800" i="1" dirty="0">
                <a:latin typeface="Noto Sans"/>
                <a:ea typeface="Noto Sans"/>
                <a:cs typeface="Noto Sans"/>
              </a:rPr>
              <a:t>Avoid Interruptions:</a:t>
            </a:r>
            <a:r>
              <a:rPr lang="en-US" sz="1800" dirty="0">
                <a:latin typeface="Noto Sans"/>
                <a:ea typeface="Noto Sans"/>
                <a:cs typeface="Noto Sans"/>
              </a:rPr>
              <a:t> Let the speaker express themselves fully before responding.</a:t>
            </a:r>
          </a:p>
          <a:p>
            <a:pPr marL="0" indent="0">
              <a:buNone/>
            </a:pPr>
            <a:endParaRPr lang="en-US" sz="1600" dirty="0"/>
          </a:p>
        </p:txBody>
      </p:sp>
      <p:sp>
        <p:nvSpPr>
          <p:cNvPr id="3" name="Title 2">
            <a:extLst>
              <a:ext uri="{FF2B5EF4-FFF2-40B4-BE49-F238E27FC236}">
                <a16:creationId xmlns:a16="http://schemas.microsoft.com/office/drawing/2014/main" id="{1DB09E43-AD04-29EE-0564-651A6CC163CA}"/>
              </a:ext>
            </a:extLst>
          </p:cNvPr>
          <p:cNvSpPr>
            <a:spLocks noGrp="1"/>
          </p:cNvSpPr>
          <p:nvPr>
            <p:ph type="title"/>
          </p:nvPr>
        </p:nvSpPr>
        <p:spPr>
          <a:xfrm>
            <a:off x="621030" y="197922"/>
            <a:ext cx="8115300" cy="625712"/>
          </a:xfrm>
        </p:spPr>
        <p:txBody>
          <a:bodyPr>
            <a:noAutofit/>
          </a:bodyPr>
          <a:lstStyle/>
          <a:p>
            <a:r>
              <a:rPr lang="en-US" sz="2000" dirty="0">
                <a:latin typeface="Noto Sans"/>
                <a:ea typeface="Noto Sans"/>
                <a:cs typeface="Noto Sans"/>
              </a:rPr>
              <a:t>How can I enhance active listening and be more empathetic?</a:t>
            </a:r>
            <a:endParaRPr lang="en-US" sz="2200" dirty="0"/>
          </a:p>
        </p:txBody>
      </p:sp>
    </p:spTree>
    <p:extLst>
      <p:ext uri="{BB962C8B-B14F-4D97-AF65-F5344CB8AC3E}">
        <p14:creationId xmlns:p14="http://schemas.microsoft.com/office/powerpoint/2010/main" val="146868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fade">
                                      <p:cBhvr>
                                        <p:cTn id="13" dur="500"/>
                                        <p:tgtEl>
                                          <p:spTgt spid="2">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fade">
                                      <p:cBhvr>
                                        <p:cTn id="16" dur="500"/>
                                        <p:tgtEl>
                                          <p:spTgt spid="2">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fade">
                                      <p:cBhvr>
                                        <p:cTn id="19" dur="500"/>
                                        <p:tgtEl>
                                          <p:spTgt spid="2">
                                            <p:txEl>
                                              <p:pRg st="6" end="6"/>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Effect transition="in" filter="fade">
                                      <p:cBhvr>
                                        <p:cTn id="2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CA765-6EBA-7361-6179-31F93912741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15B61C-4C1F-4038-5167-2C8E7E3252B1}"/>
              </a:ext>
            </a:extLst>
          </p:cNvPr>
          <p:cNvSpPr>
            <a:spLocks noGrp="1"/>
          </p:cNvSpPr>
          <p:nvPr>
            <p:ph idx="1"/>
          </p:nvPr>
        </p:nvSpPr>
        <p:spPr>
          <a:xfrm>
            <a:off x="166116" y="1188720"/>
            <a:ext cx="8823960" cy="3253740"/>
          </a:xfrm>
        </p:spPr>
        <p:txBody>
          <a:bodyPr vert="horz" lIns="91440" tIns="45720" rIns="91440" bIns="45720" rtlCol="0" anchor="t">
            <a:noAutofit/>
          </a:bodyPr>
          <a:lstStyle/>
          <a:p>
            <a:pPr marL="800100" lvl="1" indent="-457200">
              <a:buAutoNum type="arabicParenR"/>
            </a:pPr>
            <a:r>
              <a:rPr lang="en-US" sz="2000" i="1" dirty="0">
                <a:latin typeface="Noto Sans"/>
                <a:ea typeface="Noto Sans"/>
                <a:cs typeface="Noto Sans"/>
              </a:rPr>
              <a:t>Distractions:</a:t>
            </a:r>
            <a:r>
              <a:rPr lang="en-US" sz="2000" dirty="0">
                <a:latin typeface="Noto Sans"/>
                <a:ea typeface="Noto Sans"/>
                <a:cs typeface="Noto Sans"/>
              </a:rPr>
              <a:t> External (noise) and internal (prejudices) distractions.</a:t>
            </a:r>
            <a:endParaRPr lang="en-US" sz="2000"/>
          </a:p>
          <a:p>
            <a:pPr lvl="1">
              <a:buAutoNum type="arabicParenR"/>
            </a:pPr>
            <a:endParaRPr lang="en-US" sz="1600" dirty="0">
              <a:latin typeface="Noto Sans"/>
              <a:ea typeface="Noto Sans"/>
              <a:cs typeface="Noto Sans"/>
            </a:endParaRPr>
          </a:p>
        </p:txBody>
      </p:sp>
      <p:sp>
        <p:nvSpPr>
          <p:cNvPr id="3" name="Title 2">
            <a:extLst>
              <a:ext uri="{FF2B5EF4-FFF2-40B4-BE49-F238E27FC236}">
                <a16:creationId xmlns:a16="http://schemas.microsoft.com/office/drawing/2014/main" id="{8A26EE80-E0A8-1543-2E31-A827DAF9F8FE}"/>
              </a:ext>
            </a:extLst>
          </p:cNvPr>
          <p:cNvSpPr>
            <a:spLocks noGrp="1"/>
          </p:cNvSpPr>
          <p:nvPr>
            <p:ph type="title"/>
          </p:nvPr>
        </p:nvSpPr>
        <p:spPr/>
        <p:txBody>
          <a:bodyPr/>
          <a:lstStyle/>
          <a:p>
            <a:r>
              <a:rPr lang="en-US" dirty="0">
                <a:latin typeface="Noto Sans"/>
                <a:ea typeface="Noto Sans"/>
                <a:cs typeface="Noto Sans"/>
              </a:rPr>
              <a:t>Barriers to Active Listening</a:t>
            </a:r>
            <a:endParaRPr lang="en-US" dirty="0"/>
          </a:p>
        </p:txBody>
      </p:sp>
      <p:pic>
        <p:nvPicPr>
          <p:cNvPr id="4" name="Picture 3" descr="Staying focused: How to conquer workplace distractions | The Seattle Times">
            <a:extLst>
              <a:ext uri="{FF2B5EF4-FFF2-40B4-BE49-F238E27FC236}">
                <a16:creationId xmlns:a16="http://schemas.microsoft.com/office/drawing/2014/main" id="{CD0FF9C6-2D9F-7683-7275-DA8AEAAFCB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04747" y="1761100"/>
            <a:ext cx="4026875" cy="3441308"/>
          </a:xfrm>
          <a:prstGeom prst="rect">
            <a:avLst/>
          </a:prstGeom>
        </p:spPr>
      </p:pic>
    </p:spTree>
    <p:extLst>
      <p:ext uri="{BB962C8B-B14F-4D97-AF65-F5344CB8AC3E}">
        <p14:creationId xmlns:p14="http://schemas.microsoft.com/office/powerpoint/2010/main" val="455006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999B1-6B34-F63A-5976-7FD51B411C9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C16191-EB14-A815-BD94-B72D7B05B5C0}"/>
              </a:ext>
            </a:extLst>
          </p:cNvPr>
          <p:cNvSpPr>
            <a:spLocks noGrp="1"/>
          </p:cNvSpPr>
          <p:nvPr>
            <p:ph idx="1"/>
          </p:nvPr>
        </p:nvSpPr>
        <p:spPr>
          <a:xfrm>
            <a:off x="478536" y="1143000"/>
            <a:ext cx="8343900" cy="3253740"/>
          </a:xfrm>
        </p:spPr>
        <p:txBody>
          <a:bodyPr vert="horz" lIns="91440" tIns="45720" rIns="91440" bIns="45720" rtlCol="0" anchor="t">
            <a:noAutofit/>
          </a:bodyPr>
          <a:lstStyle/>
          <a:p>
            <a:pPr marL="342900" lvl="1" indent="0">
              <a:buNone/>
            </a:pPr>
            <a:r>
              <a:rPr lang="en-US" sz="1800" i="1" dirty="0">
                <a:solidFill>
                  <a:srgbClr val="FF4719"/>
                </a:solidFill>
                <a:latin typeface="Noto Sans"/>
                <a:ea typeface="Noto Sans"/>
                <a:cs typeface="Noto Sans"/>
              </a:rPr>
              <a:t>2)</a:t>
            </a:r>
            <a:r>
              <a:rPr lang="en-US" sz="1800" i="1" dirty="0">
                <a:latin typeface="Noto Sans"/>
                <a:ea typeface="Noto Sans"/>
                <a:cs typeface="Noto Sans"/>
              </a:rPr>
              <a:t>  Preconceived Notions:</a:t>
            </a:r>
            <a:r>
              <a:rPr lang="en-US" sz="1800" dirty="0">
                <a:latin typeface="Noto Sans"/>
                <a:ea typeface="Noto Sans"/>
                <a:cs typeface="Noto Sans"/>
              </a:rPr>
              <a:t> Biases that hinder understanding.</a:t>
            </a:r>
            <a:endParaRPr lang="en-US" sz="1800"/>
          </a:p>
          <a:p>
            <a:pPr lvl="2">
              <a:buFont typeface="System Font Regular" panose="020B0604020202020204" pitchFamily="34" charset="0"/>
              <a:buChar char="▸"/>
            </a:pPr>
            <a:r>
              <a:rPr lang="en-US" sz="1800" dirty="0">
                <a:latin typeface="Noto Sans"/>
                <a:ea typeface="Noto Sans"/>
                <a:cs typeface="Noto Sans"/>
              </a:rPr>
              <a:t>Biases and prejudices can create mental filters that distort how we hear and interpret what others say. Examples include:</a:t>
            </a:r>
          </a:p>
          <a:p>
            <a:pPr lvl="3">
              <a:buClr>
                <a:srgbClr val="253746"/>
              </a:buClr>
            </a:pPr>
            <a:r>
              <a:rPr lang="en-US" sz="1600" i="1" dirty="0">
                <a:latin typeface="Noto Sans"/>
                <a:ea typeface="Noto Sans"/>
                <a:cs typeface="Noto Sans"/>
              </a:rPr>
              <a:t>Cultural Bias: </a:t>
            </a:r>
            <a:r>
              <a:rPr lang="en-US" sz="1600" dirty="0">
                <a:latin typeface="Noto Sans"/>
                <a:ea typeface="Noto Sans"/>
                <a:cs typeface="Noto Sans"/>
              </a:rPr>
              <a:t>Assuming someone’s opinion is less valid because they come from a different cultural background. For instance, dismissing a suggestion from a coworker based on stereotypes about their ethnicity.</a:t>
            </a:r>
          </a:p>
          <a:p>
            <a:pPr lvl="3">
              <a:buClr>
                <a:srgbClr val="253746"/>
              </a:buClr>
            </a:pPr>
            <a:r>
              <a:rPr lang="en-US" sz="1600" i="1" dirty="0">
                <a:latin typeface="Noto Sans"/>
                <a:ea typeface="Noto Sans"/>
                <a:cs typeface="Noto Sans"/>
              </a:rPr>
              <a:t>Age Bias: </a:t>
            </a:r>
            <a:r>
              <a:rPr lang="en-US" sz="1600" dirty="0">
                <a:latin typeface="Noto Sans"/>
                <a:ea typeface="Noto Sans"/>
                <a:cs typeface="Noto Sans"/>
              </a:rPr>
              <a:t>Believing that someone younger or older doesn’t have valuable insights to share, leading to dismissive listening.</a:t>
            </a:r>
          </a:p>
          <a:p>
            <a:pPr lvl="3">
              <a:buClr>
                <a:srgbClr val="253746"/>
              </a:buClr>
            </a:pPr>
            <a:r>
              <a:rPr lang="en-US" sz="1600" i="1" dirty="0">
                <a:latin typeface="Noto Sans"/>
                <a:ea typeface="Noto Sans"/>
                <a:cs typeface="Noto Sans"/>
              </a:rPr>
              <a:t>Confirmation Bias:</a:t>
            </a:r>
            <a:r>
              <a:rPr lang="en-US" sz="1600" dirty="0">
                <a:latin typeface="Noto Sans"/>
                <a:ea typeface="Noto Sans"/>
                <a:cs typeface="Noto Sans"/>
              </a:rPr>
              <a:t> Only hearing or paying attention to parts of a conversation that align with your existing beliefs, while ignoring contrary evidence.</a:t>
            </a:r>
          </a:p>
        </p:txBody>
      </p:sp>
      <p:sp>
        <p:nvSpPr>
          <p:cNvPr id="3" name="Title 2">
            <a:extLst>
              <a:ext uri="{FF2B5EF4-FFF2-40B4-BE49-F238E27FC236}">
                <a16:creationId xmlns:a16="http://schemas.microsoft.com/office/drawing/2014/main" id="{56FF48B6-6490-8CF6-25A3-EFEF8DC0C274}"/>
              </a:ext>
            </a:extLst>
          </p:cNvPr>
          <p:cNvSpPr>
            <a:spLocks noGrp="1"/>
          </p:cNvSpPr>
          <p:nvPr>
            <p:ph type="title"/>
          </p:nvPr>
        </p:nvSpPr>
        <p:spPr/>
        <p:txBody>
          <a:bodyPr/>
          <a:lstStyle/>
          <a:p>
            <a:r>
              <a:rPr lang="en-US" dirty="0">
                <a:latin typeface="Noto Sans"/>
                <a:ea typeface="Noto Sans"/>
                <a:cs typeface="Noto Sans"/>
              </a:rPr>
              <a:t>Barriers to Active Listening</a:t>
            </a:r>
            <a:endParaRPr lang="en-US" dirty="0"/>
          </a:p>
        </p:txBody>
      </p:sp>
    </p:spTree>
    <p:extLst>
      <p:ext uri="{BB962C8B-B14F-4D97-AF65-F5344CB8AC3E}">
        <p14:creationId xmlns:p14="http://schemas.microsoft.com/office/powerpoint/2010/main" val="4154872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B1698-80D2-C10C-10AC-D7A4FE59098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EAB024-C7F4-2691-39C1-93C81998710B}"/>
              </a:ext>
            </a:extLst>
          </p:cNvPr>
          <p:cNvSpPr>
            <a:spLocks noGrp="1"/>
          </p:cNvSpPr>
          <p:nvPr>
            <p:ph idx="1"/>
          </p:nvPr>
        </p:nvSpPr>
        <p:spPr>
          <a:xfrm>
            <a:off x="120396" y="1143000"/>
            <a:ext cx="8702040" cy="3253740"/>
          </a:xfrm>
        </p:spPr>
        <p:txBody>
          <a:bodyPr vert="horz" lIns="91440" tIns="45720" rIns="91440" bIns="45720" rtlCol="0" anchor="t">
            <a:noAutofit/>
          </a:bodyPr>
          <a:lstStyle/>
          <a:p>
            <a:pPr lvl="1" indent="0">
              <a:buNone/>
            </a:pPr>
            <a:r>
              <a:rPr lang="en-US" sz="1800" i="1" dirty="0">
                <a:solidFill>
                  <a:srgbClr val="FF4719"/>
                </a:solidFill>
                <a:latin typeface="Noto Sans"/>
                <a:ea typeface="Noto Sans"/>
                <a:cs typeface="Noto Sans"/>
              </a:rPr>
              <a:t>3</a:t>
            </a:r>
            <a:r>
              <a:rPr lang="en-US" sz="2000" i="1" dirty="0">
                <a:solidFill>
                  <a:srgbClr val="FF4719"/>
                </a:solidFill>
                <a:latin typeface="Noto Sans"/>
                <a:ea typeface="Noto Sans"/>
                <a:cs typeface="Noto Sans"/>
              </a:rPr>
              <a:t>)</a:t>
            </a:r>
            <a:r>
              <a:rPr lang="en-US" sz="2000" i="1" dirty="0">
                <a:latin typeface="Noto Sans"/>
                <a:ea typeface="Noto Sans"/>
                <a:cs typeface="Noto Sans"/>
              </a:rPr>
              <a:t>  Emotional Reactions:</a:t>
            </a:r>
            <a:r>
              <a:rPr lang="en-US" sz="2000" dirty="0">
                <a:latin typeface="Noto Sans"/>
                <a:ea typeface="Noto Sans"/>
                <a:cs typeface="Noto Sans"/>
              </a:rPr>
              <a:t> Strong emotions that impede objective listening. Examples include:</a:t>
            </a:r>
            <a:endParaRPr lang="en-US" sz="2000" dirty="0">
              <a:latin typeface="Noto Sans"/>
            </a:endParaRPr>
          </a:p>
          <a:p>
            <a:pPr marL="1143000" lvl="2" indent="-285750"/>
            <a:r>
              <a:rPr lang="en-US" sz="2000" dirty="0">
                <a:latin typeface="Noto Sans"/>
                <a:ea typeface="Noto Sans"/>
                <a:cs typeface="Noto Sans"/>
              </a:rPr>
              <a:t>Feeling defensive when receiving constructive feedback, causing you to focus on justifying yourself instead of understanding the other person’s perspective.</a:t>
            </a:r>
          </a:p>
          <a:p>
            <a:pPr marL="1143000" lvl="2" indent="-285750"/>
            <a:r>
              <a:rPr lang="en-US" sz="2000" dirty="0">
                <a:latin typeface="Noto Sans"/>
                <a:ea typeface="Noto Sans"/>
                <a:cs typeface="Noto Sans"/>
              </a:rPr>
              <a:t>Letting anger or frustration take over, leading to interrupting or tuning out the speaker.</a:t>
            </a:r>
          </a:p>
          <a:p>
            <a:pPr marL="342900" lvl="1" indent="0">
              <a:buNone/>
            </a:pPr>
            <a:endParaRPr lang="en-US" sz="1800" i="1" dirty="0">
              <a:latin typeface="Noto Sans"/>
              <a:ea typeface="Noto Sans"/>
              <a:cs typeface="Noto Sans"/>
            </a:endParaRPr>
          </a:p>
        </p:txBody>
      </p:sp>
      <p:sp>
        <p:nvSpPr>
          <p:cNvPr id="3" name="Title 2">
            <a:extLst>
              <a:ext uri="{FF2B5EF4-FFF2-40B4-BE49-F238E27FC236}">
                <a16:creationId xmlns:a16="http://schemas.microsoft.com/office/drawing/2014/main" id="{8912DA74-6A04-9EC9-0CC1-A0ECECF2B83E}"/>
              </a:ext>
            </a:extLst>
          </p:cNvPr>
          <p:cNvSpPr>
            <a:spLocks noGrp="1"/>
          </p:cNvSpPr>
          <p:nvPr>
            <p:ph type="title"/>
          </p:nvPr>
        </p:nvSpPr>
        <p:spPr/>
        <p:txBody>
          <a:bodyPr/>
          <a:lstStyle/>
          <a:p>
            <a:r>
              <a:rPr lang="en-US" dirty="0">
                <a:latin typeface="Noto Sans"/>
                <a:ea typeface="Noto Sans"/>
                <a:cs typeface="Noto Sans"/>
              </a:rPr>
              <a:t>Barriers to Active Listening</a:t>
            </a:r>
            <a:endParaRPr lang="en-US" dirty="0"/>
          </a:p>
        </p:txBody>
      </p:sp>
    </p:spTree>
    <p:extLst>
      <p:ext uri="{BB962C8B-B14F-4D97-AF65-F5344CB8AC3E}">
        <p14:creationId xmlns:p14="http://schemas.microsoft.com/office/powerpoint/2010/main" val="678664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336D-D8FD-3AB5-53BF-BE79BED76BA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BF8F7F-AFC8-337A-91BD-ECF792CF8539}"/>
              </a:ext>
            </a:extLst>
          </p:cNvPr>
          <p:cNvSpPr>
            <a:spLocks noGrp="1"/>
          </p:cNvSpPr>
          <p:nvPr>
            <p:ph idx="1"/>
          </p:nvPr>
        </p:nvSpPr>
        <p:spPr>
          <a:xfrm>
            <a:off x="242316" y="1143000"/>
            <a:ext cx="8580120" cy="3253740"/>
          </a:xfrm>
        </p:spPr>
        <p:txBody>
          <a:bodyPr vert="horz" lIns="91440" tIns="45720" rIns="91440" bIns="45720" rtlCol="0" anchor="t">
            <a:noAutofit/>
          </a:bodyPr>
          <a:lstStyle/>
          <a:p>
            <a:pPr lvl="1" indent="0">
              <a:buNone/>
            </a:pPr>
            <a:r>
              <a:rPr lang="en-US" sz="2000" i="1" dirty="0">
                <a:solidFill>
                  <a:srgbClr val="FF4719"/>
                </a:solidFill>
                <a:latin typeface="Noto Sans"/>
                <a:ea typeface="Noto Sans"/>
                <a:cs typeface="Noto Sans"/>
              </a:rPr>
              <a:t>4)</a:t>
            </a:r>
            <a:r>
              <a:rPr lang="en-US" sz="2000" i="1" dirty="0">
                <a:latin typeface="Noto Sans"/>
                <a:ea typeface="Noto Sans"/>
                <a:cs typeface="Noto Sans"/>
              </a:rPr>
              <a:t> </a:t>
            </a:r>
            <a:r>
              <a:rPr lang="en-US" sz="1800" i="1" dirty="0">
                <a:latin typeface="Noto Sans"/>
                <a:ea typeface="Noto Sans"/>
                <a:cs typeface="Noto Sans"/>
              </a:rPr>
              <a:t> Advice-Giving:</a:t>
            </a:r>
            <a:r>
              <a:rPr lang="en-US" sz="1800" dirty="0">
                <a:latin typeface="Noto Sans"/>
                <a:ea typeface="Noto Sans"/>
                <a:cs typeface="Noto Sans"/>
              </a:rPr>
              <a:t> Prematurely offering solutions without fully understanding the issue.</a:t>
            </a:r>
            <a:endParaRPr lang="en-US" dirty="0"/>
          </a:p>
          <a:p>
            <a:pPr marL="1143000" lvl="2" indent="-285750"/>
            <a:r>
              <a:rPr lang="en-US" sz="1800" dirty="0">
                <a:latin typeface="Noto Sans"/>
                <a:ea typeface="Noto Sans"/>
                <a:cs typeface="Noto Sans"/>
              </a:rPr>
              <a:t>Offering a “quick fix” to a coworker discussing a complex problem, without fully understanding the nuances of their situation.</a:t>
            </a:r>
          </a:p>
          <a:p>
            <a:pPr marL="1143000" lvl="2" indent="-285750"/>
            <a:r>
              <a:rPr lang="en-US" sz="1800" dirty="0">
                <a:latin typeface="Noto Sans"/>
                <a:ea typeface="Noto Sans"/>
                <a:cs typeface="Noto Sans"/>
              </a:rPr>
              <a:t>Cutting off someone mid-sentence to share advice, which may make them feel unheard or devalued.</a:t>
            </a:r>
          </a:p>
          <a:p>
            <a:pPr lvl="1" indent="0">
              <a:buNone/>
            </a:pPr>
            <a:endParaRPr lang="en-US" sz="2000" i="1" dirty="0">
              <a:latin typeface="Noto Sans"/>
              <a:ea typeface="Noto Sans"/>
              <a:cs typeface="Noto Sans"/>
            </a:endParaRPr>
          </a:p>
          <a:p>
            <a:pPr marL="342900" lvl="1" indent="0">
              <a:buNone/>
            </a:pPr>
            <a:endParaRPr lang="en-US" sz="1800" i="1" dirty="0">
              <a:latin typeface="Noto Sans"/>
              <a:ea typeface="Noto Sans"/>
              <a:cs typeface="Noto Sans"/>
            </a:endParaRPr>
          </a:p>
        </p:txBody>
      </p:sp>
      <p:sp>
        <p:nvSpPr>
          <p:cNvPr id="3" name="Title 2">
            <a:extLst>
              <a:ext uri="{FF2B5EF4-FFF2-40B4-BE49-F238E27FC236}">
                <a16:creationId xmlns:a16="http://schemas.microsoft.com/office/drawing/2014/main" id="{58097646-BB93-8A62-358E-DC11A0C080A5}"/>
              </a:ext>
            </a:extLst>
          </p:cNvPr>
          <p:cNvSpPr>
            <a:spLocks noGrp="1"/>
          </p:cNvSpPr>
          <p:nvPr>
            <p:ph type="title"/>
          </p:nvPr>
        </p:nvSpPr>
        <p:spPr/>
        <p:txBody>
          <a:bodyPr/>
          <a:lstStyle/>
          <a:p>
            <a:r>
              <a:rPr lang="en-US" dirty="0">
                <a:latin typeface="Noto Sans"/>
                <a:ea typeface="Noto Sans"/>
                <a:cs typeface="Noto Sans"/>
              </a:rPr>
              <a:t>Barriers to Active Listening</a:t>
            </a:r>
            <a:endParaRPr lang="en-US" dirty="0"/>
          </a:p>
        </p:txBody>
      </p:sp>
    </p:spTree>
    <p:extLst>
      <p:ext uri="{BB962C8B-B14F-4D97-AF65-F5344CB8AC3E}">
        <p14:creationId xmlns:p14="http://schemas.microsoft.com/office/powerpoint/2010/main" val="23915217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4B5773-C539-EAC9-F076-D7043CB90181}"/>
              </a:ext>
            </a:extLst>
          </p:cNvPr>
          <p:cNvSpPr>
            <a:spLocks noGrp="1"/>
          </p:cNvSpPr>
          <p:nvPr>
            <p:ph idx="1"/>
          </p:nvPr>
        </p:nvSpPr>
        <p:spPr/>
        <p:txBody>
          <a:bodyPr vert="horz" lIns="91440" tIns="45720" rIns="91440" bIns="45720" rtlCol="0" anchor="t">
            <a:normAutofit fontScale="92500" lnSpcReduction="10000"/>
          </a:bodyPr>
          <a:lstStyle/>
          <a:p>
            <a:pPr>
              <a:lnSpc>
                <a:spcPct val="110000"/>
              </a:lnSpc>
              <a:spcAft>
                <a:spcPts val="600"/>
              </a:spcAft>
            </a:pPr>
            <a:r>
              <a:rPr lang="en-US" dirty="0">
                <a:latin typeface="Noto Sans"/>
                <a:ea typeface="Noto Sans"/>
                <a:cs typeface="Noto Sans"/>
              </a:rPr>
              <a:t>Grab a partner and sit back-to-back so you cannot see one another. One of you is Learner A, and one is Learner B.</a:t>
            </a:r>
            <a:endParaRPr lang="en-US" dirty="0"/>
          </a:p>
          <a:p>
            <a:pPr>
              <a:lnSpc>
                <a:spcPct val="110000"/>
              </a:lnSpc>
              <a:spcAft>
                <a:spcPts val="600"/>
              </a:spcAft>
            </a:pPr>
            <a:r>
              <a:rPr lang="en-US" dirty="0">
                <a:latin typeface="Noto Sans"/>
                <a:ea typeface="Noto Sans"/>
                <a:cs typeface="Noto Sans"/>
              </a:rPr>
              <a:t>I will provide you with a question, and Learner A will answer the question by talking for 3 to 4 minutes without stopping. </a:t>
            </a:r>
            <a:endParaRPr lang="en-US" dirty="0"/>
          </a:p>
          <a:p>
            <a:pPr>
              <a:lnSpc>
                <a:spcPct val="110000"/>
              </a:lnSpc>
              <a:spcAft>
                <a:spcPts val="600"/>
              </a:spcAft>
            </a:pPr>
            <a:r>
              <a:rPr lang="en-US" dirty="0">
                <a:latin typeface="Noto Sans"/>
                <a:ea typeface="Noto Sans"/>
                <a:cs typeface="Noto Sans"/>
              </a:rPr>
              <a:t>Learner B must try to focus on their peer's answer (solely on what you can hear, since you can't see them) and employ some of the active listening strategies. </a:t>
            </a:r>
          </a:p>
          <a:p>
            <a:pPr>
              <a:lnSpc>
                <a:spcPct val="110000"/>
              </a:lnSpc>
              <a:spcAft>
                <a:spcPts val="600"/>
              </a:spcAft>
            </a:pPr>
            <a:r>
              <a:rPr lang="en-US" dirty="0">
                <a:latin typeface="Noto Sans"/>
                <a:ea typeface="Noto Sans"/>
                <a:cs typeface="Noto Sans"/>
              </a:rPr>
              <a:t>After the 3-4 minutes are up, Learner B has to paraphrase (briefly summarize) what you heard from the other learner and then formulate a follow-up question that demonstrates you've been actively listening.</a:t>
            </a:r>
            <a:endParaRPr lang="en-US" dirty="0"/>
          </a:p>
          <a:p>
            <a:pPr>
              <a:lnSpc>
                <a:spcPct val="110000"/>
              </a:lnSpc>
              <a:spcAft>
                <a:spcPts val="600"/>
              </a:spcAft>
            </a:pPr>
            <a:r>
              <a:rPr lang="en-US" dirty="0">
                <a:latin typeface="Noto Sans"/>
                <a:ea typeface="Noto Sans"/>
                <a:cs typeface="Noto Sans"/>
              </a:rPr>
              <a:t>Then, Learner A and Learner B will switch roles and repeat!</a:t>
            </a:r>
            <a:endParaRPr lang="en-US" dirty="0"/>
          </a:p>
          <a:p>
            <a:endParaRPr lang="en-US" dirty="0"/>
          </a:p>
        </p:txBody>
      </p:sp>
      <p:sp>
        <p:nvSpPr>
          <p:cNvPr id="3" name="Title 2">
            <a:extLst>
              <a:ext uri="{FF2B5EF4-FFF2-40B4-BE49-F238E27FC236}">
                <a16:creationId xmlns:a16="http://schemas.microsoft.com/office/drawing/2014/main" id="{6983D42D-1F88-C41E-8A66-BD1157E2E3DB}"/>
              </a:ext>
            </a:extLst>
          </p:cNvPr>
          <p:cNvSpPr>
            <a:spLocks noGrp="1"/>
          </p:cNvSpPr>
          <p:nvPr>
            <p:ph type="title"/>
          </p:nvPr>
        </p:nvSpPr>
        <p:spPr/>
        <p:txBody>
          <a:bodyPr/>
          <a:lstStyle/>
          <a:p>
            <a:r>
              <a:rPr lang="en-US" dirty="0">
                <a:latin typeface="Noto Sans"/>
                <a:ea typeface="Noto Sans"/>
                <a:cs typeface="Noto Sans"/>
              </a:rPr>
              <a:t>Active Listening Practice</a:t>
            </a:r>
            <a:endParaRPr lang="en-US" dirty="0"/>
          </a:p>
        </p:txBody>
      </p:sp>
    </p:spTree>
    <p:extLst>
      <p:ext uri="{BB962C8B-B14F-4D97-AF65-F5344CB8AC3E}">
        <p14:creationId xmlns:p14="http://schemas.microsoft.com/office/powerpoint/2010/main" val="649654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14605-93C2-C38E-ACF5-C45F79F2783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ADCFA5-5E35-9BF4-C0DB-D76C7A42616D}"/>
              </a:ext>
            </a:extLst>
          </p:cNvPr>
          <p:cNvSpPr>
            <a:spLocks noGrp="1"/>
          </p:cNvSpPr>
          <p:nvPr>
            <p:ph idx="1"/>
          </p:nvPr>
        </p:nvSpPr>
        <p:spPr>
          <a:xfrm>
            <a:off x="482639" y="925537"/>
            <a:ext cx="7886700" cy="3291840"/>
          </a:xfrm>
        </p:spPr>
        <p:txBody>
          <a:bodyPr vert="horz" lIns="91440" tIns="45720" rIns="91440" bIns="45720" rtlCol="0" anchor="t">
            <a:normAutofit fontScale="85000" lnSpcReduction="20000"/>
          </a:bodyPr>
          <a:lstStyle/>
          <a:p>
            <a:pPr marL="0" indent="0">
              <a:buNone/>
            </a:pPr>
            <a:endParaRPr lang="en-US" sz="2000" i="1" dirty="0">
              <a:latin typeface="Noto Sans"/>
              <a:ea typeface="Noto Sans"/>
              <a:cs typeface="Noto Sans"/>
            </a:endParaRPr>
          </a:p>
          <a:p>
            <a:r>
              <a:rPr lang="en-US" sz="2000" i="1" dirty="0">
                <a:latin typeface="Noto Sans"/>
                <a:ea typeface="Noto Sans"/>
                <a:cs typeface="Noto Sans"/>
              </a:rPr>
              <a:t>Talk about some of the goals you have on your bucket list; choose one and explain why it’s so important for you to achieve or do this.</a:t>
            </a:r>
            <a:endParaRPr lang="en-US" sz="2000">
              <a:latin typeface="Noto Sans"/>
              <a:ea typeface="Noto Sans"/>
              <a:cs typeface="Noto Sans"/>
            </a:endParaRPr>
          </a:p>
          <a:p>
            <a:pPr marL="0" indent="0">
              <a:buNone/>
            </a:pPr>
            <a:endParaRPr lang="en-US" sz="1400" i="1" dirty="0">
              <a:latin typeface="Noto Sans"/>
              <a:ea typeface="Noto Sans"/>
              <a:cs typeface="Noto Sans"/>
            </a:endParaRPr>
          </a:p>
          <a:p>
            <a:r>
              <a:rPr lang="en-US" sz="2000" i="1" dirty="0">
                <a:latin typeface="Noto Sans"/>
                <a:ea typeface="Noto Sans"/>
                <a:cs typeface="Noto Sans"/>
              </a:rPr>
              <a:t>Tell me about your favorite teacher, boss, or mentor. Why were they so impactful? What did you learn from them?</a:t>
            </a:r>
            <a:endParaRPr lang="en-US" sz="2000" dirty="0">
              <a:latin typeface="Noto Sans"/>
              <a:ea typeface="Noto Sans"/>
              <a:cs typeface="Noto Sans"/>
            </a:endParaRPr>
          </a:p>
          <a:p>
            <a:pPr marL="0" indent="0">
              <a:buNone/>
            </a:pPr>
            <a:endParaRPr lang="en-US" sz="2000" i="1" dirty="0">
              <a:latin typeface="Noto Sans"/>
              <a:ea typeface="Noto Sans"/>
              <a:cs typeface="Noto Sans"/>
            </a:endParaRPr>
          </a:p>
          <a:p>
            <a:r>
              <a:rPr lang="en-US" sz="2000" i="1" dirty="0">
                <a:latin typeface="Noto Sans"/>
                <a:ea typeface="Noto Sans"/>
                <a:cs typeface="Noto Sans"/>
              </a:rPr>
              <a:t>Share about a difficult time in your life, and how you worked to push through this difficult time.   </a:t>
            </a:r>
            <a:endParaRPr lang="en-US" sz="2000" i="1" dirty="0">
              <a:solidFill>
                <a:srgbClr val="000000"/>
              </a:solidFill>
            </a:endParaRPr>
          </a:p>
          <a:p>
            <a:pPr marL="0" indent="0">
              <a:buNone/>
            </a:pPr>
            <a:endParaRPr lang="en-US" sz="2000" i="1" dirty="0">
              <a:latin typeface="Noto Sans"/>
              <a:ea typeface="Noto Sans"/>
              <a:cs typeface="Noto Sans"/>
            </a:endParaRPr>
          </a:p>
          <a:p>
            <a:r>
              <a:rPr lang="en-US" sz="2100" i="1" dirty="0">
                <a:latin typeface="Noto Sans"/>
                <a:ea typeface="Noto Sans"/>
                <a:cs typeface="Noto Sans"/>
              </a:rPr>
              <a:t>What would you call your most significant achievement?</a:t>
            </a:r>
          </a:p>
          <a:p>
            <a:endParaRPr lang="en-US" sz="2000" i="1" dirty="0"/>
          </a:p>
          <a:p>
            <a:endParaRPr lang="en-US" sz="2000" i="1" dirty="0"/>
          </a:p>
          <a:p>
            <a:pPr marL="0" indent="0">
              <a:buNone/>
            </a:pPr>
            <a:endParaRPr lang="en-US" sz="2000" i="1" dirty="0"/>
          </a:p>
          <a:p>
            <a:pPr marL="0" indent="0">
              <a:buNone/>
            </a:pPr>
            <a:endParaRPr lang="en-US" dirty="0"/>
          </a:p>
          <a:p>
            <a:endParaRPr lang="en-US" dirty="0"/>
          </a:p>
        </p:txBody>
      </p:sp>
      <p:sp>
        <p:nvSpPr>
          <p:cNvPr id="3" name="Title 2">
            <a:extLst>
              <a:ext uri="{FF2B5EF4-FFF2-40B4-BE49-F238E27FC236}">
                <a16:creationId xmlns:a16="http://schemas.microsoft.com/office/drawing/2014/main" id="{524E61C1-C392-7A86-2513-C8C055EB3005}"/>
              </a:ext>
            </a:extLst>
          </p:cNvPr>
          <p:cNvSpPr>
            <a:spLocks noGrp="1"/>
          </p:cNvSpPr>
          <p:nvPr>
            <p:ph type="title"/>
          </p:nvPr>
        </p:nvSpPr>
        <p:spPr/>
        <p:txBody>
          <a:bodyPr/>
          <a:lstStyle/>
          <a:p>
            <a:r>
              <a:rPr lang="en-US" dirty="0">
                <a:latin typeface="Noto Sans"/>
                <a:ea typeface="Noto Sans"/>
                <a:cs typeface="Noto Sans"/>
              </a:rPr>
              <a:t>Active Listening Practice</a:t>
            </a:r>
            <a:endParaRPr lang="en-US" dirty="0"/>
          </a:p>
        </p:txBody>
      </p:sp>
    </p:spTree>
    <p:extLst>
      <p:ext uri="{BB962C8B-B14F-4D97-AF65-F5344CB8AC3E}">
        <p14:creationId xmlns:p14="http://schemas.microsoft.com/office/powerpoint/2010/main" val="2784038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9D2B5A-22BB-A274-2341-AFCA575675F7}"/>
              </a:ext>
            </a:extLst>
          </p:cNvPr>
          <p:cNvSpPr>
            <a:spLocks noGrp="1"/>
          </p:cNvSpPr>
          <p:nvPr>
            <p:ph idx="1"/>
          </p:nvPr>
        </p:nvSpPr>
        <p:spPr/>
        <p:txBody>
          <a:bodyPr vert="horz" lIns="91440" tIns="45720" rIns="91440" bIns="45720" rtlCol="0" anchor="t">
            <a:normAutofit/>
          </a:bodyPr>
          <a:lstStyle/>
          <a:p>
            <a:r>
              <a:rPr lang="en-US" sz="2000" i="1" dirty="0">
                <a:latin typeface="Noto Sans"/>
                <a:ea typeface="Noto Sans"/>
                <a:cs typeface="Noto Sans"/>
              </a:rPr>
              <a:t>Which role did you find more difficult? (The speaker vs. active listener)? Why?</a:t>
            </a:r>
            <a:endParaRPr lang="en-US" i="1" dirty="0"/>
          </a:p>
          <a:p>
            <a:pPr marL="0" indent="0">
              <a:buNone/>
            </a:pPr>
            <a:endParaRPr lang="en-US" sz="2000" i="1" dirty="0">
              <a:latin typeface="Noto Sans"/>
              <a:ea typeface="Noto Sans"/>
              <a:cs typeface="Noto Sans"/>
            </a:endParaRPr>
          </a:p>
          <a:p>
            <a:r>
              <a:rPr lang="en-US" sz="2000" i="1" dirty="0">
                <a:latin typeface="Noto Sans"/>
                <a:ea typeface="Noto Sans"/>
                <a:cs typeface="Noto Sans"/>
              </a:rPr>
              <a:t>In what ways did you find yourself trying to be a better active listener?</a:t>
            </a:r>
          </a:p>
          <a:p>
            <a:endParaRPr lang="en-US" sz="2000" i="1" dirty="0"/>
          </a:p>
          <a:p>
            <a:endParaRPr lang="en-US" sz="1200" i="1" dirty="0">
              <a:latin typeface="Aptos"/>
            </a:endParaRPr>
          </a:p>
          <a:p>
            <a:endParaRPr lang="en-US" i="1" dirty="0"/>
          </a:p>
        </p:txBody>
      </p:sp>
      <p:sp>
        <p:nvSpPr>
          <p:cNvPr id="3" name="Title 2">
            <a:extLst>
              <a:ext uri="{FF2B5EF4-FFF2-40B4-BE49-F238E27FC236}">
                <a16:creationId xmlns:a16="http://schemas.microsoft.com/office/drawing/2014/main" id="{628D2BBD-9D38-F682-DC88-B985B440C591}"/>
              </a:ext>
            </a:extLst>
          </p:cNvPr>
          <p:cNvSpPr>
            <a:spLocks noGrp="1"/>
          </p:cNvSpPr>
          <p:nvPr>
            <p:ph type="title"/>
          </p:nvPr>
        </p:nvSpPr>
        <p:spPr/>
        <p:txBody>
          <a:bodyPr/>
          <a:lstStyle/>
          <a:p>
            <a:r>
              <a:rPr lang="en-US" dirty="0">
                <a:latin typeface="Noto Sans"/>
                <a:ea typeface="Noto Sans"/>
                <a:cs typeface="Noto Sans"/>
              </a:rPr>
              <a:t>Active Listening Debrief</a:t>
            </a:r>
            <a:endParaRPr lang="en-US" dirty="0"/>
          </a:p>
        </p:txBody>
      </p:sp>
    </p:spTree>
    <p:extLst>
      <p:ext uri="{BB962C8B-B14F-4D97-AF65-F5344CB8AC3E}">
        <p14:creationId xmlns:p14="http://schemas.microsoft.com/office/powerpoint/2010/main" val="34245034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5D55EA-D17C-CC8D-361D-ACAE282D6677}"/>
              </a:ext>
            </a:extLst>
          </p:cNvPr>
          <p:cNvSpPr>
            <a:spLocks noGrp="1"/>
          </p:cNvSpPr>
          <p:nvPr>
            <p:ph idx="1"/>
          </p:nvPr>
        </p:nvSpPr>
        <p:spPr>
          <a:xfrm>
            <a:off x="411129" y="1287193"/>
            <a:ext cx="8106507" cy="3239087"/>
          </a:xfrm>
        </p:spPr>
        <p:txBody>
          <a:bodyPr vert="horz" lIns="91440" tIns="45720" rIns="91440" bIns="45720" rtlCol="0" anchor="t">
            <a:normAutofit/>
          </a:bodyPr>
          <a:lstStyle/>
          <a:p>
            <a:pPr lvl="1">
              <a:buFont typeface="System Font Regular" panose="020B0604020202020204" pitchFamily="34" charset="0"/>
              <a:buChar char="–"/>
            </a:pPr>
            <a:r>
              <a:rPr lang="en-US" sz="2000" i="1" dirty="0">
                <a:latin typeface="Noto Sans"/>
                <a:ea typeface="Noto Sans"/>
                <a:cs typeface="Noto Sans"/>
              </a:rPr>
              <a:t>Client Trust:</a:t>
            </a:r>
            <a:r>
              <a:rPr lang="en-US" sz="2000" dirty="0">
                <a:latin typeface="Noto Sans"/>
                <a:ea typeface="Noto Sans"/>
                <a:cs typeface="Noto Sans"/>
              </a:rPr>
              <a:t> Clients feel heard and valued.</a:t>
            </a:r>
          </a:p>
          <a:p>
            <a:pPr lvl="1">
              <a:buFont typeface="System Font Regular" panose="020B0604020202020204" pitchFamily="34" charset="0"/>
              <a:buChar char="–"/>
            </a:pPr>
            <a:r>
              <a:rPr lang="en-US" sz="2000" i="1" dirty="0">
                <a:latin typeface="Noto Sans"/>
                <a:ea typeface="Noto Sans"/>
                <a:cs typeface="Noto Sans"/>
              </a:rPr>
              <a:t>Accurate Assessment:</a:t>
            </a:r>
            <a:r>
              <a:rPr lang="en-US" sz="2000" dirty="0">
                <a:latin typeface="Noto Sans"/>
                <a:ea typeface="Noto Sans"/>
                <a:cs typeface="Noto Sans"/>
              </a:rPr>
              <a:t> Better understanding of client needs and concerns.</a:t>
            </a:r>
          </a:p>
          <a:p>
            <a:pPr lvl="1">
              <a:buFont typeface="System Font Regular" panose="020B0604020202020204" pitchFamily="34" charset="0"/>
              <a:buChar char="–"/>
            </a:pPr>
            <a:r>
              <a:rPr lang="en-US" sz="2000" i="1" dirty="0">
                <a:latin typeface="Noto Sans"/>
                <a:ea typeface="Noto Sans"/>
                <a:cs typeface="Noto Sans"/>
              </a:rPr>
              <a:t>Effective Interventions:</a:t>
            </a:r>
            <a:r>
              <a:rPr lang="en-US" sz="2000" dirty="0">
                <a:latin typeface="Noto Sans"/>
                <a:ea typeface="Noto Sans"/>
                <a:cs typeface="Noto Sans"/>
              </a:rPr>
              <a:t> Tailoring support strategies that resonate with clients.</a:t>
            </a:r>
          </a:p>
          <a:p>
            <a:pPr lvl="1">
              <a:buFont typeface="System Font Regular" panose="020B0604020202020204" pitchFamily="34" charset="0"/>
              <a:buChar char="–"/>
            </a:pPr>
            <a:r>
              <a:rPr lang="en-US" sz="2000" i="1" dirty="0">
                <a:latin typeface="Noto Sans"/>
                <a:ea typeface="Noto Sans"/>
                <a:cs typeface="Noto Sans"/>
              </a:rPr>
              <a:t>Empowerment:</a:t>
            </a:r>
            <a:r>
              <a:rPr lang="en-US" sz="2000" dirty="0">
                <a:latin typeface="Noto Sans"/>
                <a:ea typeface="Noto Sans"/>
                <a:cs typeface="Noto Sans"/>
              </a:rPr>
              <a:t> Encourages clients to express themselves openly.</a:t>
            </a:r>
          </a:p>
          <a:p>
            <a:endParaRPr lang="en-US" sz="2400" dirty="0"/>
          </a:p>
        </p:txBody>
      </p:sp>
      <p:sp>
        <p:nvSpPr>
          <p:cNvPr id="3" name="Title 2">
            <a:extLst>
              <a:ext uri="{FF2B5EF4-FFF2-40B4-BE49-F238E27FC236}">
                <a16:creationId xmlns:a16="http://schemas.microsoft.com/office/drawing/2014/main" id="{5DF1D91E-053B-A868-3DAC-025CD6664EFD}"/>
              </a:ext>
            </a:extLst>
          </p:cNvPr>
          <p:cNvSpPr>
            <a:spLocks noGrp="1"/>
          </p:cNvSpPr>
          <p:nvPr>
            <p:ph type="title"/>
          </p:nvPr>
        </p:nvSpPr>
        <p:spPr/>
        <p:txBody>
          <a:bodyPr/>
          <a:lstStyle/>
          <a:p>
            <a:r>
              <a:rPr lang="en-US" dirty="0">
                <a:latin typeface="Noto Sans"/>
                <a:ea typeface="Noto Sans"/>
                <a:cs typeface="Noto Sans"/>
              </a:rPr>
              <a:t>Benefits of Active Listening</a:t>
            </a:r>
            <a:endParaRPr lang="en-US" dirty="0"/>
          </a:p>
        </p:txBody>
      </p:sp>
    </p:spTree>
    <p:extLst>
      <p:ext uri="{BB962C8B-B14F-4D97-AF65-F5344CB8AC3E}">
        <p14:creationId xmlns:p14="http://schemas.microsoft.com/office/powerpoint/2010/main" val="919047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48FC8-51DA-DD4C-59B0-107A33269565}"/>
              </a:ext>
            </a:extLst>
          </p:cNvPr>
          <p:cNvSpPr>
            <a:spLocks noGrp="1"/>
          </p:cNvSpPr>
          <p:nvPr>
            <p:ph idx="1"/>
          </p:nvPr>
        </p:nvSpPr>
        <p:spPr/>
        <p:txBody>
          <a:bodyPr vert="horz" lIns="91440" tIns="45720" rIns="91440" bIns="45720" rtlCol="0" anchor="t">
            <a:noAutofit/>
          </a:bodyPr>
          <a:lstStyle/>
          <a:p>
            <a:pPr lvl="1">
              <a:buFont typeface="System Font Regular" panose="020B0604020202020204" pitchFamily="34" charset="0"/>
              <a:buChar char="–"/>
            </a:pPr>
            <a:r>
              <a:rPr lang="en-US" sz="1600" i="1" dirty="0">
                <a:latin typeface="Noto Sans"/>
                <a:ea typeface="Noto Sans"/>
                <a:cs typeface="Noto Sans"/>
              </a:rPr>
              <a:t>Empathy and Listening Styles:</a:t>
            </a:r>
            <a:r>
              <a:rPr lang="en-US" sz="1600" dirty="0">
                <a:latin typeface="Noto Sans"/>
                <a:ea typeface="Noto Sans"/>
                <a:cs typeface="Noto Sans"/>
              </a:rPr>
              <a:t> </a:t>
            </a:r>
          </a:p>
          <a:p>
            <a:pPr lvl="2">
              <a:buFont typeface="System Font Regular" panose="020B0604020202020204" pitchFamily="34" charset="0"/>
              <a:buChar char="▸"/>
            </a:pPr>
            <a:r>
              <a:rPr lang="en-US" sz="1600" dirty="0">
                <a:latin typeface="Noto Sans"/>
                <a:ea typeface="Noto Sans"/>
                <a:cs typeface="Noto Sans"/>
              </a:rPr>
              <a:t>A study found that medical students with certain listening styles exhibited higher empathy levels, enhancing patient communication. (</a:t>
            </a:r>
            <a:r>
              <a:rPr lang="en-US" sz="1600" u="sng" dirty="0">
                <a:latin typeface="Noto Sans"/>
                <a:ea typeface="Noto Sans"/>
                <a:cs typeface="Noto Sans"/>
                <a:hlinkClick r:id="rId2"/>
              </a:rPr>
              <a:t>BMC Medical Education)</a:t>
            </a:r>
            <a:endParaRPr lang="en-US" sz="1600">
              <a:solidFill>
                <a:srgbClr val="467886"/>
              </a:solidFill>
              <a:latin typeface="Noto Sans"/>
              <a:ea typeface="Noto Sans"/>
              <a:cs typeface="Noto Sans"/>
            </a:endParaRPr>
          </a:p>
          <a:p>
            <a:pPr lvl="1">
              <a:buFont typeface="System Font Regular" panose="020B0604020202020204" pitchFamily="34" charset="0"/>
              <a:buChar char="–"/>
            </a:pPr>
            <a:r>
              <a:rPr lang="en-US" sz="1600" i="1" dirty="0">
                <a:latin typeface="Noto Sans"/>
                <a:ea typeface="Noto Sans"/>
                <a:cs typeface="Noto Sans"/>
              </a:rPr>
              <a:t>Active Listening in the Workplace:</a:t>
            </a:r>
            <a:r>
              <a:rPr lang="en-US" sz="1600" dirty="0">
                <a:latin typeface="Noto Sans"/>
                <a:ea typeface="Noto Sans"/>
                <a:cs typeface="Noto Sans"/>
              </a:rPr>
              <a:t> </a:t>
            </a:r>
          </a:p>
          <a:p>
            <a:pPr lvl="2">
              <a:buFont typeface="System Font Regular" panose="020B0604020202020204" pitchFamily="34" charset="0"/>
              <a:buChar char="▸"/>
            </a:pPr>
            <a:r>
              <a:rPr lang="en-US" sz="1600" dirty="0">
                <a:latin typeface="Noto Sans"/>
                <a:ea typeface="Noto Sans"/>
                <a:cs typeface="Noto Sans"/>
              </a:rPr>
              <a:t>Implementing active listening and empathy in organizational settings leads to better working relationships and team dynamics. (</a:t>
            </a:r>
            <a:r>
              <a:rPr lang="en-US" sz="1600" u="sng" dirty="0">
                <a:latin typeface="Noto Sans"/>
                <a:ea typeface="Noto Sans"/>
                <a:cs typeface="Noto Sans"/>
                <a:hlinkClick r:id="rId3"/>
              </a:rPr>
              <a:t>Forbes)</a:t>
            </a:r>
            <a:endParaRPr lang="en-US" sz="1600" dirty="0">
              <a:latin typeface="Noto Sans"/>
              <a:ea typeface="Noto Sans"/>
              <a:cs typeface="Noto Sans"/>
            </a:endParaRPr>
          </a:p>
          <a:p>
            <a:pPr lvl="1">
              <a:buFont typeface="System Font Regular" panose="020B0604020202020204" pitchFamily="34" charset="0"/>
              <a:buChar char="–"/>
            </a:pPr>
            <a:r>
              <a:rPr lang="en-US" sz="1600" i="1" dirty="0">
                <a:latin typeface="Noto Sans"/>
                <a:ea typeface="Noto Sans"/>
                <a:cs typeface="Noto Sans"/>
              </a:rPr>
              <a:t>Educational Impact:</a:t>
            </a:r>
            <a:r>
              <a:rPr lang="en-US" sz="1600" dirty="0">
                <a:latin typeface="Noto Sans"/>
                <a:ea typeface="Noto Sans"/>
                <a:cs typeface="Noto Sans"/>
              </a:rPr>
              <a:t> </a:t>
            </a:r>
          </a:p>
          <a:p>
            <a:pPr lvl="2">
              <a:buFont typeface="System Font Regular" panose="020B0604020202020204" pitchFamily="34" charset="0"/>
              <a:buChar char="▸"/>
            </a:pPr>
            <a:r>
              <a:rPr lang="en-US" sz="1600" dirty="0">
                <a:latin typeface="Noto Sans"/>
                <a:ea typeface="Noto Sans"/>
                <a:cs typeface="Noto Sans"/>
              </a:rPr>
              <a:t>Empathetic listening by educators fosters positive learning environments and improves student engagement. (</a:t>
            </a:r>
            <a:r>
              <a:rPr lang="en-US" sz="1600" u="sng" dirty="0">
                <a:latin typeface="Noto Sans"/>
                <a:ea typeface="Noto Sans"/>
                <a:cs typeface="Noto Sans"/>
                <a:hlinkClick r:id="rId4"/>
              </a:rPr>
              <a:t>Michigan State University Extension)</a:t>
            </a:r>
            <a:endParaRPr lang="en-US" sz="1600">
              <a:solidFill>
                <a:srgbClr val="467886"/>
              </a:solidFill>
              <a:latin typeface="Noto Sans"/>
              <a:ea typeface="Noto Sans"/>
              <a:cs typeface="Noto Sans"/>
            </a:endParaRPr>
          </a:p>
          <a:p>
            <a:endParaRPr lang="en-US" dirty="0"/>
          </a:p>
        </p:txBody>
      </p:sp>
      <p:sp>
        <p:nvSpPr>
          <p:cNvPr id="3" name="Title 2">
            <a:extLst>
              <a:ext uri="{FF2B5EF4-FFF2-40B4-BE49-F238E27FC236}">
                <a16:creationId xmlns:a16="http://schemas.microsoft.com/office/drawing/2014/main" id="{B43851BB-5EF2-B796-3D50-7DF4FEE33494}"/>
              </a:ext>
            </a:extLst>
          </p:cNvPr>
          <p:cNvSpPr>
            <a:spLocks noGrp="1"/>
          </p:cNvSpPr>
          <p:nvPr>
            <p:ph type="title"/>
          </p:nvPr>
        </p:nvSpPr>
        <p:spPr/>
        <p:txBody>
          <a:bodyPr/>
          <a:lstStyle/>
          <a:p>
            <a:r>
              <a:rPr lang="en-US" dirty="0">
                <a:latin typeface="Noto Sans"/>
                <a:ea typeface="Noto Sans"/>
                <a:cs typeface="Noto Sans"/>
              </a:rPr>
              <a:t>Recent Research on Empathy &amp; Active Listening</a:t>
            </a:r>
            <a:endParaRPr lang="en-US" dirty="0"/>
          </a:p>
        </p:txBody>
      </p:sp>
    </p:spTree>
    <p:extLst>
      <p:ext uri="{BB962C8B-B14F-4D97-AF65-F5344CB8AC3E}">
        <p14:creationId xmlns:p14="http://schemas.microsoft.com/office/powerpoint/2010/main" val="943202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635568" y="-858916"/>
            <a:ext cx="7200900" cy="2139553"/>
          </a:xfrm>
        </p:spPr>
        <p:txBody>
          <a:bodyPr>
            <a:normAutofit/>
          </a:bodyPr>
          <a:lstStyle/>
          <a:p>
            <a:r>
              <a:rPr lang="en-US" sz="2800" dirty="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601028" y="1552338"/>
            <a:ext cx="3230880" cy="2710100"/>
          </a:xfrm>
        </p:spPr>
        <p:txBody>
          <a:bodyPr vert="horz" lIns="91440" tIns="45720" rIns="91440" bIns="45720" rtlCol="0" anchor="t">
            <a:normAutofit fontScale="92500"/>
          </a:bodyPr>
          <a:lstStyle/>
          <a:p>
            <a:pPr marL="285750" indent="-285750">
              <a:buChar char="•"/>
            </a:pPr>
            <a:r>
              <a:rPr lang="en-US" sz="1600" dirty="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a:t>
            </a:r>
            <a:r>
              <a:rPr lang="en-US" sz="1600" dirty="0">
                <a:latin typeface="Noto Sans"/>
                <a:ea typeface="Noto Sans"/>
                <a:cs typeface="Noto Sans"/>
              </a:rPr>
              <a:t>community norms at the beginning of each session and ask group if they're still OK with them, or if they want to add/change anything.</a:t>
            </a:r>
          </a:p>
          <a:p>
            <a:pPr marL="171450" indent="-171450">
              <a:buChar char="•"/>
            </a:pPr>
            <a:endParaRPr lang="en-US" sz="1000" dirty="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latin typeface="Noto Sans"/>
                <a:ea typeface="Noto Sans"/>
                <a:cs typeface="Noto Sans"/>
              </a:rPr>
              <a:t> </a:t>
            </a:r>
            <a:endParaRPr lang="en-US">
              <a:latin typeface="Noto Sans"/>
              <a:ea typeface="Noto Sans"/>
              <a:cs typeface="Noto Sans"/>
            </a:endParaRP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a:p>
            <a:r>
              <a:rPr lang="en-US" dirty="0">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dirty="0">
                <a:latin typeface="Noto Sans"/>
                <a:ea typeface="Noto Sans"/>
                <a:cs typeface="Noto Sans"/>
              </a:rPr>
              <a:t>See you next session!</a:t>
            </a:r>
            <a:endParaRPr lang="en-US" dirty="0"/>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dirty="0">
                <a:latin typeface="Noto Sans"/>
                <a:ea typeface="Noto Sans"/>
                <a:cs typeface="Noto Sans"/>
              </a:rPr>
              <a:t>Icebreaker - Instructions</a:t>
            </a:r>
            <a:endParaRPr lang="en-US" dirty="0"/>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E358F-3F0B-C308-17DB-E4DA3CAA6034}"/>
              </a:ext>
            </a:extLst>
          </p:cNvPr>
          <p:cNvSpPr>
            <a:spLocks noGrp="1"/>
          </p:cNvSpPr>
          <p:nvPr>
            <p:ph type="title"/>
          </p:nvPr>
        </p:nvSpPr>
        <p:spPr/>
        <p:txBody>
          <a:bodyPr/>
          <a:lstStyle/>
          <a:p>
            <a:r>
              <a:rPr lang="en-US" dirty="0">
                <a:latin typeface="Noto Sans"/>
                <a:ea typeface="Noto Sans"/>
                <a:cs typeface="Noto Sans"/>
              </a:rPr>
              <a:t>Module 1 Review</a:t>
            </a:r>
            <a:endParaRPr lang="en-US" dirty="0"/>
          </a:p>
        </p:txBody>
      </p:sp>
      <p:sp>
        <p:nvSpPr>
          <p:cNvPr id="2" name="Content Placeholder 1">
            <a:extLst>
              <a:ext uri="{FF2B5EF4-FFF2-40B4-BE49-F238E27FC236}">
                <a16:creationId xmlns:a16="http://schemas.microsoft.com/office/drawing/2014/main" id="{3AC07B7A-C71C-DFE8-D58C-7CD3429211DB}"/>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Mental Health Tic-Tac-Toe</a:t>
            </a:r>
            <a:endParaRPr lang="en-US" dirty="0"/>
          </a:p>
        </p:txBody>
      </p:sp>
    </p:spTree>
    <p:extLst>
      <p:ext uri="{BB962C8B-B14F-4D97-AF65-F5344CB8AC3E}">
        <p14:creationId xmlns:p14="http://schemas.microsoft.com/office/powerpoint/2010/main" val="1973569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49CC4-9951-5373-3350-74E52648DE09}"/>
              </a:ext>
            </a:extLst>
          </p:cNvPr>
          <p:cNvSpPr>
            <a:spLocks noGrp="1"/>
          </p:cNvSpPr>
          <p:nvPr>
            <p:ph type="title"/>
          </p:nvPr>
        </p:nvSpPr>
        <p:spPr/>
        <p:txBody>
          <a:bodyPr/>
          <a:lstStyle/>
          <a:p>
            <a:r>
              <a:rPr lang="en-US" dirty="0">
                <a:latin typeface="Noto Sans"/>
                <a:ea typeface="Noto Sans"/>
                <a:cs typeface="Noto Sans"/>
              </a:rPr>
              <a:t>Module 2</a:t>
            </a:r>
          </a:p>
        </p:txBody>
      </p:sp>
      <p:sp>
        <p:nvSpPr>
          <p:cNvPr id="3" name="Text Placeholder 2">
            <a:extLst>
              <a:ext uri="{FF2B5EF4-FFF2-40B4-BE49-F238E27FC236}">
                <a16:creationId xmlns:a16="http://schemas.microsoft.com/office/drawing/2014/main" id="{C857CDAA-9C37-3920-F4EF-A8138BC410D1}"/>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Communication and Interpersonal Skills</a:t>
            </a:r>
            <a:endParaRPr lang="en-US" dirty="0"/>
          </a:p>
        </p:txBody>
      </p:sp>
    </p:spTree>
    <p:extLst>
      <p:ext uri="{BB962C8B-B14F-4D97-AF65-F5344CB8AC3E}">
        <p14:creationId xmlns:p14="http://schemas.microsoft.com/office/powerpoint/2010/main" val="2056347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p:txBody>
          <a:bodyPr/>
          <a:lstStyle/>
          <a:p>
            <a:r>
              <a:rPr lang="en-US" dirty="0">
                <a:latin typeface="Noto Sans"/>
                <a:ea typeface="Noto Sans"/>
                <a:cs typeface="Noto Sans"/>
              </a:rPr>
              <a:t>Module 2.1 - Active Listening</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p:txBody>
          <a:bodyPr vert="horz" lIns="91440" tIns="45720" rIns="91440" bIns="45720" rtlCol="0" anchor="t">
            <a:normAutofit/>
          </a:bodyPr>
          <a:lstStyle/>
          <a:p>
            <a:r>
              <a:rPr lang="en-US" dirty="0">
                <a:latin typeface="Noto Sans"/>
                <a:ea typeface="Noto Sans"/>
                <a:cs typeface="Noto Sans"/>
              </a:rPr>
              <a:t>Developing Effective Listening Skills and Demonstrating Empathy</a:t>
            </a:r>
          </a:p>
        </p:txBody>
      </p:sp>
    </p:spTree>
    <p:extLst>
      <p:ext uri="{BB962C8B-B14F-4D97-AF65-F5344CB8AC3E}">
        <p14:creationId xmlns:p14="http://schemas.microsoft.com/office/powerpoint/2010/main" val="2249093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746B8B-7D25-1056-4212-D25AEF32A8FF}"/>
              </a:ext>
            </a:extLst>
          </p:cNvPr>
          <p:cNvSpPr>
            <a:spLocks noGrp="1"/>
          </p:cNvSpPr>
          <p:nvPr>
            <p:ph idx="1"/>
          </p:nvPr>
        </p:nvSpPr>
        <p:spPr>
          <a:xfrm>
            <a:off x="4242816" y="1115221"/>
            <a:ext cx="3939540" cy="3291840"/>
          </a:xfrm>
        </p:spPr>
        <p:txBody>
          <a:bodyPr vert="horz" lIns="91440" tIns="45720" rIns="91440" bIns="45720" rtlCol="0" anchor="t">
            <a:normAutofit/>
          </a:bodyPr>
          <a:lstStyle/>
          <a:p>
            <a:r>
              <a:rPr lang="en-US" sz="1600" i="1" dirty="0">
                <a:latin typeface="Noto Sans"/>
                <a:ea typeface="Noto Sans"/>
                <a:cs typeface="Noto Sans"/>
              </a:rPr>
              <a:t>Definition:</a:t>
            </a:r>
            <a:r>
              <a:rPr lang="en-US" sz="1600" dirty="0">
                <a:latin typeface="Noto Sans"/>
                <a:ea typeface="Noto Sans"/>
                <a:cs typeface="Noto Sans"/>
              </a:rPr>
              <a:t> Active listening involves fully concentrating, understanding, responding, and remembering what is being said.</a:t>
            </a:r>
          </a:p>
          <a:p>
            <a:pPr marL="0" indent="0">
              <a:buNone/>
            </a:pPr>
            <a:endParaRPr lang="en-US" sz="1600" i="1" dirty="0">
              <a:latin typeface="Noto Sans"/>
              <a:ea typeface="Noto Sans"/>
              <a:cs typeface="Noto Sans"/>
            </a:endParaRPr>
          </a:p>
          <a:p>
            <a:pPr marL="0" indent="0">
              <a:buNone/>
            </a:pPr>
            <a:endParaRPr lang="en-US" sz="1600" i="1" dirty="0">
              <a:latin typeface="Noto Sans"/>
              <a:ea typeface="Noto Sans"/>
              <a:cs typeface="Noto Sans"/>
            </a:endParaRPr>
          </a:p>
          <a:p>
            <a:r>
              <a:rPr lang="en-US" sz="1600" i="1" dirty="0">
                <a:latin typeface="Noto Sans"/>
                <a:ea typeface="Noto Sans"/>
                <a:cs typeface="Noto Sans"/>
              </a:rPr>
              <a:t>Purpose: </a:t>
            </a:r>
            <a:r>
              <a:rPr lang="en-US" sz="1600" dirty="0">
                <a:latin typeface="Noto Sans"/>
                <a:ea typeface="Noto Sans"/>
                <a:cs typeface="Noto Sans"/>
              </a:rPr>
              <a:t>Enhances communication, builds trust, and fosters empathy in interpersonal interactions.</a:t>
            </a:r>
          </a:p>
          <a:p>
            <a:endParaRPr lang="en-US" i="1" dirty="0">
              <a:latin typeface="Noto Sans"/>
              <a:ea typeface="Noto Sans"/>
              <a:cs typeface="Noto Sans"/>
            </a:endParaRPr>
          </a:p>
        </p:txBody>
      </p:sp>
      <p:sp>
        <p:nvSpPr>
          <p:cNvPr id="3" name="Title 2">
            <a:extLst>
              <a:ext uri="{FF2B5EF4-FFF2-40B4-BE49-F238E27FC236}">
                <a16:creationId xmlns:a16="http://schemas.microsoft.com/office/drawing/2014/main" id="{6593C7AD-1BA2-484D-FD41-EC4E23C1B6AC}"/>
              </a:ext>
            </a:extLst>
          </p:cNvPr>
          <p:cNvSpPr>
            <a:spLocks noGrp="1"/>
          </p:cNvSpPr>
          <p:nvPr>
            <p:ph type="title"/>
          </p:nvPr>
        </p:nvSpPr>
        <p:spPr>
          <a:xfrm>
            <a:off x="4431030" y="205542"/>
            <a:ext cx="7886700" cy="625712"/>
          </a:xfrm>
        </p:spPr>
        <p:txBody>
          <a:bodyPr/>
          <a:lstStyle/>
          <a:p>
            <a:r>
              <a:rPr lang="en-US" dirty="0">
                <a:latin typeface="Noto Sans"/>
                <a:ea typeface="Noto Sans"/>
                <a:cs typeface="Noto Sans"/>
              </a:rPr>
              <a:t>Active Listening</a:t>
            </a:r>
          </a:p>
        </p:txBody>
      </p:sp>
      <p:pic>
        <p:nvPicPr>
          <p:cNvPr id="4" name="Picture 3" descr="What Is Active Listening (Skills to Become a Better Listener) | Envato ...">
            <a:extLst>
              <a:ext uri="{FF2B5EF4-FFF2-40B4-BE49-F238E27FC236}">
                <a16:creationId xmlns:a16="http://schemas.microsoft.com/office/drawing/2014/main" id="{87BAF290-9682-16A7-48C5-F52A0E43A4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3880" y="2273245"/>
            <a:ext cx="3183834" cy="2127636"/>
          </a:xfrm>
          <a:prstGeom prst="rect">
            <a:avLst/>
          </a:prstGeom>
        </p:spPr>
      </p:pic>
      <p:sp>
        <p:nvSpPr>
          <p:cNvPr id="6" name="Title 2">
            <a:extLst>
              <a:ext uri="{FF2B5EF4-FFF2-40B4-BE49-F238E27FC236}">
                <a16:creationId xmlns:a16="http://schemas.microsoft.com/office/drawing/2014/main" id="{1A4D5499-B519-F8C5-9CA8-FAD7BDC6AED1}"/>
              </a:ext>
            </a:extLst>
          </p:cNvPr>
          <p:cNvSpPr txBox="1">
            <a:spLocks/>
          </p:cNvSpPr>
          <p:nvPr/>
        </p:nvSpPr>
        <p:spPr>
          <a:xfrm>
            <a:off x="628650" y="205542"/>
            <a:ext cx="7886700" cy="6257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dirty="0">
                <a:latin typeface="Noto Sans"/>
                <a:ea typeface="Noto Sans"/>
                <a:cs typeface="Noto Sans"/>
              </a:rPr>
              <a:t>Internal Listening   vs.</a:t>
            </a:r>
          </a:p>
        </p:txBody>
      </p:sp>
      <p:sp>
        <p:nvSpPr>
          <p:cNvPr id="7" name="Content Placeholder 1">
            <a:extLst>
              <a:ext uri="{FF2B5EF4-FFF2-40B4-BE49-F238E27FC236}">
                <a16:creationId xmlns:a16="http://schemas.microsoft.com/office/drawing/2014/main" id="{402D52B7-C55C-7711-00D2-AF096ECF8A3C}"/>
              </a:ext>
            </a:extLst>
          </p:cNvPr>
          <p:cNvSpPr>
            <a:spLocks noGrp="1"/>
          </p:cNvSpPr>
          <p:nvPr/>
        </p:nvSpPr>
        <p:spPr>
          <a:xfrm>
            <a:off x="320541" y="1117824"/>
            <a:ext cx="3931246" cy="3479929"/>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600" i="1" dirty="0">
                <a:latin typeface="Noto Sans"/>
                <a:ea typeface="Noto Sans"/>
                <a:cs typeface="Noto Sans"/>
              </a:rPr>
              <a:t>Internal Listening: </a:t>
            </a:r>
            <a:r>
              <a:rPr lang="en-US" sz="1600" dirty="0">
                <a:latin typeface="Noto Sans"/>
                <a:ea typeface="Noto Sans"/>
                <a:cs typeface="Noto Sans"/>
              </a:rPr>
              <a:t>listening that occurs when we tend to relate things back to ourselves (normal human behavior).</a:t>
            </a:r>
            <a:endParaRPr lang="en-US" sz="1600" dirty="0"/>
          </a:p>
          <a:p>
            <a:endParaRPr lang="en-US" sz="1600" dirty="0"/>
          </a:p>
        </p:txBody>
      </p:sp>
    </p:spTree>
    <p:extLst>
      <p:ext uri="{BB962C8B-B14F-4D97-AF65-F5344CB8AC3E}">
        <p14:creationId xmlns:p14="http://schemas.microsoft.com/office/powerpoint/2010/main" val="3626160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324A12-76B5-FB67-938B-3EC2756D6229}"/>
              </a:ext>
            </a:extLst>
          </p:cNvPr>
          <p:cNvSpPr>
            <a:spLocks noGrp="1"/>
          </p:cNvSpPr>
          <p:nvPr>
            <p:ph type="title"/>
          </p:nvPr>
        </p:nvSpPr>
        <p:spPr/>
        <p:txBody>
          <a:bodyPr/>
          <a:lstStyle/>
          <a:p>
            <a:r>
              <a:rPr lang="en-US" dirty="0">
                <a:latin typeface="Noto Sans"/>
                <a:ea typeface="Noto Sans"/>
                <a:cs typeface="Noto Sans"/>
              </a:rPr>
              <a:t>Identify - Internal Listening vs. Active Listening</a:t>
            </a:r>
            <a:endParaRPr lang="en-US" dirty="0"/>
          </a:p>
        </p:txBody>
      </p:sp>
      <p:sp>
        <p:nvSpPr>
          <p:cNvPr id="9" name="Content Placeholder 8">
            <a:extLst>
              <a:ext uri="{FF2B5EF4-FFF2-40B4-BE49-F238E27FC236}">
                <a16:creationId xmlns:a16="http://schemas.microsoft.com/office/drawing/2014/main" id="{0C44EC3E-7EF0-09AC-9027-DDBD0C49DEF6}"/>
              </a:ext>
            </a:extLst>
          </p:cNvPr>
          <p:cNvSpPr>
            <a:spLocks noGrp="1"/>
          </p:cNvSpPr>
          <p:nvPr>
            <p:ph idx="1"/>
          </p:nvPr>
        </p:nvSpPr>
        <p:spPr>
          <a:xfrm>
            <a:off x="348665" y="1197665"/>
            <a:ext cx="4141967" cy="3336898"/>
          </a:xfrm>
        </p:spPr>
        <p:txBody>
          <a:bodyPr vert="horz" lIns="91440" tIns="45720" rIns="91440" bIns="45720" rtlCol="0" anchor="t">
            <a:normAutofit fontScale="92500" lnSpcReduction="10000"/>
          </a:bodyPr>
          <a:lstStyle/>
          <a:p>
            <a:r>
              <a:rPr lang="en-US" dirty="0">
                <a:latin typeface="Noto Sans"/>
                <a:ea typeface="Noto Sans"/>
                <a:cs typeface="Noto Sans"/>
              </a:rPr>
              <a:t>I will play two YouTube videos for you; one of the videos is a great example of internal listening, while the other video is a great example of active listening. </a:t>
            </a:r>
          </a:p>
          <a:p>
            <a:endParaRPr lang="en-US" dirty="0">
              <a:latin typeface="Noto Sans"/>
              <a:ea typeface="Noto Sans"/>
              <a:cs typeface="Noto Sans"/>
            </a:endParaRPr>
          </a:p>
          <a:p>
            <a:r>
              <a:rPr lang="en-US" dirty="0">
                <a:latin typeface="Noto Sans"/>
                <a:ea typeface="Noto Sans"/>
                <a:cs typeface="Noto Sans"/>
              </a:rPr>
              <a:t>Try to identify which video is exemplifying internal listening and which one is exemplifying active listening; take notes of the differences they see in the types of listening to discuss after watching the videos. </a:t>
            </a:r>
          </a:p>
        </p:txBody>
      </p:sp>
      <p:pic>
        <p:nvPicPr>
          <p:cNvPr id="10" name="Picture 9" descr="How To Take Notes For High School Students">
            <a:extLst>
              <a:ext uri="{FF2B5EF4-FFF2-40B4-BE49-F238E27FC236}">
                <a16:creationId xmlns:a16="http://schemas.microsoft.com/office/drawing/2014/main" id="{48DECFDA-5B0A-3B83-E78F-89BCD9EE519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65482" y="1622990"/>
            <a:ext cx="4210877" cy="2452124"/>
          </a:xfrm>
          <a:prstGeom prst="rect">
            <a:avLst/>
          </a:prstGeom>
        </p:spPr>
      </p:pic>
    </p:spTree>
    <p:extLst>
      <p:ext uri="{BB962C8B-B14F-4D97-AF65-F5344CB8AC3E}">
        <p14:creationId xmlns:p14="http://schemas.microsoft.com/office/powerpoint/2010/main" val="1579318891"/>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schemas.microsoft.com/office/2006/documentManagement/types"/>
    <ds:schemaRef ds:uri="http://purl.org/dc/dcmitype/"/>
    <ds:schemaRef ds:uri="http://schemas.microsoft.com/office/infopath/2007/PartnerControls"/>
    <ds:schemaRef ds:uri="http://www.w3.org/XML/1998/namespace"/>
    <ds:schemaRef ds:uri="http://purl.org/dc/elements/1.1/"/>
    <ds:schemaRef ds:uri="48e769e3-d160-4238-8758-582613b64169"/>
    <ds:schemaRef ds:uri="http://schemas.openxmlformats.org/package/2006/metadata/core-properties"/>
    <ds:schemaRef ds:uri="b5fce80b-0e0a-4fa4-a000-b17fcd0d1776"/>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B55E501-F703-4EF7-95FD-E8D8176E29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5991</TotalTime>
  <Words>1599</Words>
  <Application>Microsoft Office PowerPoint</Application>
  <PresentationFormat>On-screen Show (16:9)</PresentationFormat>
  <Paragraphs>149</Paragraphs>
  <Slides>30</Slides>
  <Notes>1</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Aptos</vt:lpstr>
      <vt:lpstr>Arial</vt:lpstr>
      <vt:lpstr>Calibri</vt:lpstr>
      <vt:lpstr>Noto Sans</vt:lpstr>
      <vt:lpstr>System Font Regular</vt:lpstr>
      <vt:lpstr>Wingdings</vt:lpstr>
      <vt:lpstr>fhi-360-powerpoint-template-option-a-noto-sans-font</vt:lpstr>
      <vt:lpstr>Session 5</vt:lpstr>
      <vt:lpstr>PowerPoint Presentation</vt:lpstr>
      <vt:lpstr>Our Community Norms </vt:lpstr>
      <vt:lpstr>Icebreaker - Instructions</vt:lpstr>
      <vt:lpstr>Module 1 Review</vt:lpstr>
      <vt:lpstr>Module 2</vt:lpstr>
      <vt:lpstr>Module 2.1 - Active Listening</vt:lpstr>
      <vt:lpstr>Active Listening</vt:lpstr>
      <vt:lpstr>Identify - Internal Listening vs. Active Listening</vt:lpstr>
      <vt:lpstr>Identify - Internal Listening vs. Active Listening</vt:lpstr>
      <vt:lpstr>Identify - Internal Listening vs. Active Listening</vt:lpstr>
      <vt:lpstr>Activity Debrief</vt:lpstr>
      <vt:lpstr>Active Listening - continued</vt:lpstr>
      <vt:lpstr>Active Listening - continued</vt:lpstr>
      <vt:lpstr>Brain (&amp; Bathroom) Break</vt:lpstr>
      <vt:lpstr>Active Listening - Review</vt:lpstr>
      <vt:lpstr>The Role of Empathy in Active Listening</vt:lpstr>
      <vt:lpstr>Feelings Identification Exercise</vt:lpstr>
      <vt:lpstr>The Role of Empathy in Active Listening</vt:lpstr>
      <vt:lpstr>How can I enhance active listening and be more empathetic?</vt:lpstr>
      <vt:lpstr>Barriers to Active Listening</vt:lpstr>
      <vt:lpstr>Barriers to Active Listening</vt:lpstr>
      <vt:lpstr>Barriers to Active Listening</vt:lpstr>
      <vt:lpstr>Barriers to Active Listening</vt:lpstr>
      <vt:lpstr>Active Listening Practice</vt:lpstr>
      <vt:lpstr>Active Listening Practice</vt:lpstr>
      <vt:lpstr>Active Listening Debrief</vt:lpstr>
      <vt:lpstr>Benefits of Active Listening</vt:lpstr>
      <vt:lpstr>Recent Research on Empathy &amp; Active Listening</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1418</cp:revision>
  <dcterms:created xsi:type="dcterms:W3CDTF">2010-04-12T23:12:02Z</dcterms:created>
  <dcterms:modified xsi:type="dcterms:W3CDTF">2025-05-15T12:48:24Z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15500</vt:r8>
  </property>
</Properties>
</file>